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60" r:id="rId2"/>
    <p:sldId id="257" r:id="rId3"/>
    <p:sldId id="290" r:id="rId4"/>
    <p:sldId id="287" r:id="rId5"/>
    <p:sldId id="274" r:id="rId6"/>
    <p:sldId id="291" r:id="rId7"/>
    <p:sldId id="275" r:id="rId8"/>
    <p:sldId id="292" r:id="rId9"/>
    <p:sldId id="276" r:id="rId10"/>
    <p:sldId id="286" r:id="rId11"/>
    <p:sldId id="277" r:id="rId12"/>
    <p:sldId id="278" r:id="rId13"/>
    <p:sldId id="280" r:id="rId14"/>
    <p:sldId id="279" r:id="rId15"/>
    <p:sldId id="294" r:id="rId16"/>
    <p:sldId id="281" r:id="rId17"/>
    <p:sldId id="288" r:id="rId18"/>
    <p:sldId id="282" r:id="rId19"/>
    <p:sldId id="293" r:id="rId20"/>
    <p:sldId id="283" r:id="rId21"/>
    <p:sldId id="284" r:id="rId22"/>
    <p:sldId id="285" r:id="rId23"/>
    <p:sldId id="289" r:id="rId24"/>
    <p:sldId id="2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Laz" initials="TL" lastIdx="1" clrIdx="0">
    <p:extLst>
      <p:ext uri="{19B8F6BF-5375-455C-9EA6-DF929625EA0E}">
        <p15:presenceInfo xmlns:p15="http://schemas.microsoft.com/office/powerpoint/2012/main" userId="Tomáš La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9A006-E080-43E5-A014-C2864D331C31}" type="datetimeFigureOut">
              <a:rPr lang="cs-CZ" smtClean="0"/>
              <a:t>31.07.2023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2894-AA83-4A21-87E7-05C011FD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83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35" y="261256"/>
            <a:ext cx="8173616" cy="6457433"/>
          </a:xfrm>
        </p:spPr>
      </p:pic>
    </p:spTree>
    <p:extLst>
      <p:ext uri="{BB962C8B-B14F-4D97-AF65-F5344CB8AC3E}">
        <p14:creationId xmlns:p14="http://schemas.microsoft.com/office/powerpoint/2010/main" val="117837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1" y="0"/>
            <a:ext cx="7472514" cy="534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AUTONOMIE: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4C496B-432C-4147-A74D-66BC65E04C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930" y="568064"/>
            <a:ext cx="8495070" cy="6086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71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KVALITA: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na stálou zdravotnickou péči, přestože se cíl uzdravení mé nemoci mění na zachování pohodlí a kvality života.“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01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SAMOTA: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nezemřít opuštěn.“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6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BOLEST: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být ušetřen bolesti.“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07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UPŘÍMNOST: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i="1" dirty="0"/>
              <a:t>„Mám právo na poctivé odpovědi na své otázky.“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54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UPŘÍMNOST: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3F153C-9EEB-8405-7EF7-C702BAC93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832" y="625151"/>
            <a:ext cx="8189167" cy="611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PRAVDA: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nebýt klamán.“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66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PRAVDA: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nebýt klamán.“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44DE12-2C8F-4E3D-86EB-10862C32675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96930" y="522514"/>
            <a:ext cx="8298425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0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RODINA: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na pomoc rodiny a na pomoc pro rodinu v souvislosti s přijetím mé smrti.“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49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RODINA: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8ABE38-9741-FC04-CCA7-552555A11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930" y="697989"/>
            <a:ext cx="8386213" cy="572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2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849506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Specifika paliativní péče: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zaměřená na člověka a jeho život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chrání důstojnost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„žít plně až do konce“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léčba bolesti a symptomů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zájem o pacientova přání a hodnoty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komunikace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spolupráce s rodinou</a:t>
            </a:r>
            <a:b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pomoc rodině i po smrti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959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KLID: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zemřít v klidu a důstojně.“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442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INDIVIDUALITA: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zachovat si svou individualitu a mám právo na laskavé pochopení svých rozhodnutí a názorů.“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606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POROZUMĚNÍ: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být ošetřován pozornými, citlivými a zkušenými lidmi, kteří se pokusí porozumět mým potřebám a kteří budou prožívat zadostiučinění z toho, že mi budou pomáhat tváří v tvář smrti.</a:t>
            </a:r>
            <a:r>
              <a:rPr lang="cs-CZ" sz="2400" b="1" i="1" dirty="0"/>
              <a:t>“</a:t>
            </a:r>
            <a:r>
              <a:rPr lang="cs-CZ" sz="2400" i="1" dirty="0"/>
              <a:t>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61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6744929" cy="3825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POROZUMĚNÍ: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být ošetřován pozornými, citlivými a zkušenými lidmi, kteří se pokusí porozumět mým potřebám a kteří budou prožívat zadostiučinění z toho, že mi budou pomáhat tváří v tvář smrti.</a:t>
            </a:r>
            <a:r>
              <a:rPr lang="cs-CZ" sz="2400" b="1" i="1" dirty="0"/>
              <a:t>“</a:t>
            </a:r>
            <a:r>
              <a:rPr lang="cs-CZ" sz="2400" i="1" dirty="0"/>
              <a:t>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B90B5C-B079-4053-98DB-967C94DE81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96930" y="522514"/>
            <a:ext cx="8495070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85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4870580"/>
            <a:ext cx="6744929" cy="4712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4689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DŮSTOJNOST: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na to, aby se se mnou až do smrti zacházelo jako s lidskou bytostí.“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2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DŮSTOJNOST: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20FBACB-98DA-49FA-88BC-6879548F0EE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96930" y="513184"/>
            <a:ext cx="8495070" cy="6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6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NADĚJE: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na naději, nezáleží na tom, že se moje životní perspektiva mění.“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72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8495069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NADĚJE: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Naděje, že se najde zázračná léčba</a:t>
            </a:r>
          </a:p>
          <a:p>
            <a:pPr marL="0" indent="0">
              <a:buNone/>
            </a:pPr>
            <a:r>
              <a:rPr lang="cs-CZ" sz="2400" dirty="0"/>
              <a:t>Pomáhá přestát období utrpení</a:t>
            </a:r>
          </a:p>
          <a:p>
            <a:pPr marL="0" indent="0">
              <a:buNone/>
            </a:pPr>
            <a:r>
              <a:rPr lang="cs-CZ" sz="2400" dirty="0"/>
              <a:t>Pocit, že vše má význam či smysl</a:t>
            </a:r>
          </a:p>
          <a:p>
            <a:pPr marL="0" indent="0">
              <a:buNone/>
            </a:pPr>
            <a:r>
              <a:rPr lang="cs-CZ" sz="2400" dirty="0"/>
              <a:t>Pocit, že „to chce vydržet jen o trochu déle.“ </a:t>
            </a:r>
          </a:p>
          <a:p>
            <a:pPr marL="0" indent="0">
              <a:buNone/>
            </a:pPr>
            <a:r>
              <a:rPr lang="cs-CZ" sz="2400" dirty="0"/>
              <a:t>Představa o snu, ze kterého se probudí</a:t>
            </a:r>
          </a:p>
          <a:p>
            <a:pPr marL="0" indent="0">
              <a:buNone/>
            </a:pPr>
            <a:r>
              <a:rPr lang="cs-CZ" sz="2400" dirty="0"/>
              <a:t>NADĚJE RODINY – NADĚJE LÉKAŘŮ</a:t>
            </a:r>
          </a:p>
          <a:p>
            <a:pPr marL="0" indent="0">
              <a:buNone/>
            </a:pPr>
            <a:r>
              <a:rPr lang="cs-CZ" sz="2400" dirty="0"/>
              <a:t>Naději v sobě klient živí</a:t>
            </a:r>
          </a:p>
          <a:p>
            <a:pPr marL="0" indent="0">
              <a:buNone/>
            </a:pPr>
            <a:r>
              <a:rPr lang="cs-CZ" sz="2400" dirty="0"/>
              <a:t>Čerpá z ní sílu v těžkých chvílích</a:t>
            </a:r>
          </a:p>
          <a:p>
            <a:pPr marL="0" indent="0">
              <a:buNone/>
            </a:pPr>
            <a:r>
              <a:rPr lang="cs-CZ" sz="2400" dirty="0"/>
              <a:t>Naději očekávají i od personálu</a:t>
            </a:r>
          </a:p>
          <a:p>
            <a:pPr marL="0" indent="0">
              <a:buNone/>
            </a:pPr>
            <a:r>
              <a:rPr lang="cs-CZ" sz="2400" dirty="0"/>
              <a:t>Naději lidem nebereme</a:t>
            </a:r>
          </a:p>
          <a:p>
            <a:pPr marL="0" indent="0">
              <a:buNone/>
            </a:pPr>
            <a:r>
              <a:rPr lang="cs-CZ" sz="2400" dirty="0"/>
              <a:t>Končí naděje – příznak nastávající smrti</a:t>
            </a:r>
          </a:p>
        </p:txBody>
      </p:sp>
    </p:spTree>
    <p:extLst>
      <p:ext uri="{BB962C8B-B14F-4D97-AF65-F5344CB8AC3E}">
        <p14:creationId xmlns:p14="http://schemas.microsoft.com/office/powerpoint/2010/main" val="129363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EMOCE: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vyjádřit své pocity a emoce týkající se blízké smrti.“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6930" y="0"/>
            <a:ext cx="8495069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EMOCE: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pocity zlosti, vzteku, závisti </a:t>
            </a:r>
          </a:p>
          <a:p>
            <a:pPr marL="0" indent="0">
              <a:buNone/>
            </a:pPr>
            <a:r>
              <a:rPr lang="cs-CZ" sz="2400" dirty="0"/>
              <a:t>Nejobtížnější stádium pro rodinu a personál </a:t>
            </a:r>
          </a:p>
          <a:p>
            <a:pPr marL="0" indent="0">
              <a:buNone/>
            </a:pPr>
            <a:r>
              <a:rPr lang="cs-CZ" sz="2400" dirty="0"/>
              <a:t>Hněv je namířen na všechny strany (stížnosti) </a:t>
            </a:r>
          </a:p>
          <a:p>
            <a:pPr marL="0" indent="0">
              <a:buNone/>
            </a:pPr>
            <a:r>
              <a:rPr lang="cs-CZ" sz="2400" dirty="0"/>
              <a:t>Rodinu vítá bez úsměvu </a:t>
            </a:r>
          </a:p>
          <a:p>
            <a:pPr marL="0" indent="0">
              <a:buNone/>
            </a:pPr>
            <a:r>
              <a:rPr lang="cs-CZ" sz="2400" dirty="0"/>
              <a:t>Příbuzní reagují smutkem, slzami, snižují počet návštěv – zvýšení hněvu klienta </a:t>
            </a:r>
          </a:p>
          <a:p>
            <a:pPr marL="0" indent="0">
              <a:buNone/>
            </a:pPr>
            <a:r>
              <a:rPr lang="cs-CZ" sz="2400" dirty="0"/>
              <a:t>Je nutné mu věnovat svoji pozornost a Čas</a:t>
            </a:r>
          </a:p>
          <a:p>
            <a:pPr marL="0" indent="0">
              <a:buNone/>
            </a:pPr>
            <a:r>
              <a:rPr lang="cs-CZ" sz="2400" dirty="0"/>
              <a:t>Pochopit klienta</a:t>
            </a:r>
          </a:p>
          <a:p>
            <a:pPr marL="0" indent="0">
              <a:buNone/>
            </a:pPr>
            <a:r>
              <a:rPr lang="cs-CZ" sz="2400" dirty="0"/>
              <a:t>Nereagovat vztahovačně</a:t>
            </a:r>
          </a:p>
          <a:p>
            <a:pPr marL="0" indent="0">
              <a:buNone/>
            </a:pPr>
            <a:r>
              <a:rPr lang="cs-CZ" sz="2400" dirty="0"/>
              <a:t>Zlobu neoplácet</a:t>
            </a:r>
          </a:p>
          <a:p>
            <a:pPr marL="0" indent="0">
              <a:buNone/>
            </a:pPr>
            <a:r>
              <a:rPr lang="cs-CZ" sz="2400" dirty="0"/>
              <a:t>Nevyhýbat se klientovi</a:t>
            </a:r>
          </a:p>
          <a:p>
            <a:pPr marL="0" indent="0">
              <a:buNone/>
            </a:pPr>
            <a:r>
              <a:rPr lang="cs-CZ" sz="2400" dirty="0"/>
              <a:t>Tolerance vůči jeho zlobě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265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4892-902C-46C8-9C69-1ABD581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4" y="0"/>
            <a:ext cx="3326226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CHARTA UMÍRAJÍCÍCH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248A1-E7CD-4EBD-8AA0-27DDA9FBD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4515" y="1516168"/>
            <a:ext cx="6744929" cy="3825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AUTONOMIE: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/>
              <a:t>„Mám právo podílet se na rozhodnutích, které se týkají péče o mě.“ </a:t>
            </a:r>
            <a:endParaRPr lang="cs-CZ" sz="2400" b="1" i="1" dirty="0"/>
          </a:p>
          <a:p>
            <a:pPr marL="0" indent="0" algn="just">
              <a:buNone/>
            </a:pPr>
            <a:r>
              <a:rPr lang="cs-CZ" sz="2400" i="1" dirty="0"/>
              <a:t> </a:t>
            </a:r>
            <a:endParaRPr lang="cs-CZ" sz="24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68480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050D083473144F9A861A001D925D24" ma:contentTypeVersion="12" ma:contentTypeDescription="Vytvoří nový dokument" ma:contentTypeScope="" ma:versionID="7ac570c1ffccb5d040b2ae0b7374cf9d">
  <xsd:schema xmlns:xsd="http://www.w3.org/2001/XMLSchema" xmlns:xs="http://www.w3.org/2001/XMLSchema" xmlns:p="http://schemas.microsoft.com/office/2006/metadata/properties" xmlns:ns2="c474cee1-b8df-49ea-ab09-ca7c786c2bfd" xmlns:ns3="32633a12-e90d-4ca1-9f47-2d17407bea11" targetNamespace="http://schemas.microsoft.com/office/2006/metadata/properties" ma:root="true" ma:fieldsID="11c20b80cd66f46618db1400aa490f2d" ns2:_="" ns3:_="">
    <xsd:import namespace="c474cee1-b8df-49ea-ab09-ca7c786c2bfd"/>
    <xsd:import namespace="32633a12-e90d-4ca1-9f47-2d17407bea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4cee1-b8df-49ea-ab09-ca7c786c2b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e71aaf91-3a5c-4efb-b5c9-b306a122f8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33a12-e90d-4ca1-9f47-2d17407bea1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9d235ba-e592-4fca-bee5-e862b86e9578}" ma:internalName="TaxCatchAll" ma:showField="CatchAllData" ma:web="32633a12-e90d-4ca1-9f47-2d17407bea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5B1FEF-E3FB-4232-84D9-2EB9B38BAE84}"/>
</file>

<file path=customXml/itemProps2.xml><?xml version="1.0" encoding="utf-8"?>
<ds:datastoreItem xmlns:ds="http://schemas.openxmlformats.org/officeDocument/2006/customXml" ds:itemID="{054B56C0-BC9C-47F2-90FA-C76486E293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7322</TotalTime>
  <Words>537</Words>
  <Application>Microsoft Office PowerPoint</Application>
  <PresentationFormat>Širokoúhlá obrazovka</PresentationFormat>
  <Paragraphs>120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Tw Cen MT</vt:lpstr>
      <vt:lpstr>Kapka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  <vt:lpstr>CHARTA UMÍRAJÍCÍCH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hořet v sociálních službách</dc:title>
  <dc:creator>Tomáš Laz</dc:creator>
  <cp:lastModifiedBy>VejpustM@muh.local</cp:lastModifiedBy>
  <cp:revision>83</cp:revision>
  <dcterms:created xsi:type="dcterms:W3CDTF">2019-02-27T18:15:41Z</dcterms:created>
  <dcterms:modified xsi:type="dcterms:W3CDTF">2023-07-31T12:19:05Z</dcterms:modified>
</cp:coreProperties>
</file>