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comments/modernComment_11E_B6EB1208.xml" ContentType="application/vnd.ms-powerpoint.comments+xml"/>
  <Override PartName="/ppt/authors.xml" ContentType="application/vnd.ms-powerpoint.authors+xml"/>
  <Override PartName="/ppt/comments/modernComment_115_75440EE2.xml" ContentType="application/vnd.ms-powerpoint.comments+xml"/>
  <Override PartName="/ppt/comments/modernComment_11A_38C92930.xml" ContentType="application/vnd.ms-powerpoint.comment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74" r:id="rId5"/>
    <p:sldId id="275" r:id="rId6"/>
    <p:sldId id="276" r:id="rId7"/>
    <p:sldId id="280" r:id="rId8"/>
    <p:sldId id="278" r:id="rId9"/>
    <p:sldId id="279" r:id="rId10"/>
    <p:sldId id="258" r:id="rId11"/>
    <p:sldId id="277" r:id="rId12"/>
    <p:sldId id="281" r:id="rId13"/>
    <p:sldId id="272" r:id="rId14"/>
    <p:sldId id="282" r:id="rId15"/>
    <p:sldId id="283" r:id="rId16"/>
    <p:sldId id="284" r:id="rId17"/>
    <p:sldId id="285" r:id="rId18"/>
    <p:sldId id="286" r:id="rId19"/>
    <p:sldId id="287" r:id="rId20"/>
    <p:sldId id="288" r:id="rId21"/>
    <p:sldId id="289" r:id="rId22"/>
    <p:sldId id="271" r:id="rId2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01310-FA4E-C66C-DBE0-ED189D07DD86}" name="Karolína" initials="K" userId="e09dae657ed0d64e" providerId="Windows Live"/>
  <p188:author id="{7C98C371-EF5A-0473-B9A3-D1F113E50B10}" name="Barbora Haragosova" initials="BH" userId="S::barbora.haragosova@wakestone.cz::5b01ee5d-4178-4948-ba0e-3fb56415d3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5" autoAdjust="0"/>
    <p:restoredTop sz="94660"/>
  </p:normalViewPr>
  <p:slideViewPr>
    <p:cSldViewPr snapToGrid="0">
      <p:cViewPr>
        <p:scale>
          <a:sx n="117" d="100"/>
          <a:sy n="117" d="100"/>
        </p:scale>
        <p:origin x="-306"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2.xml"/></Relationships>
</file>

<file path=ppt/comments/modernComment_115_75440EE2.xml><?xml version="1.0" encoding="utf-8"?>
<p188:cmLst xmlns:a="http://schemas.openxmlformats.org/drawingml/2006/main" xmlns:r="http://schemas.openxmlformats.org/officeDocument/2006/relationships" xmlns:p188="http://schemas.microsoft.com/office/powerpoint/2018/8/main">
  <p188:cm id="{C6651AA0-B1DE-4BD7-94EA-C7D3FCAD8EB5}" authorId="{7C98C371-EF5A-0473-B9A3-D1F113E50B10}" created="2023-09-10T10:27:06.476">
    <pc:sldMkLst xmlns:pc="http://schemas.microsoft.com/office/powerpoint/2013/main/command">
      <pc:docMk/>
      <pc:sldMk cId="1967394530" sldId="277"/>
    </pc:sldMkLst>
    <p188:txBody>
      <a:bodyPr/>
      <a:lstStyle/>
      <a:p>
        <a:r>
          <a:rPr lang="cs-CZ"/>
          <a:t>Tady upozornit na to, že se budeme bavit o situacích, kdy s tím přichází sám klient. 
Já osobně toto otevírám, když chci zjistit míru deprese, když mapuji sui myšlenky, nebo v situacích, které toto nabízejí jako podnět: dušičky, někdo zemře v DD, byla situace, která byla obtížná. 
---není to o tom, že bych já nevyvolávala, nebráním se tomu ani ze své strany, někdy na to najede příležitost ve skupině, při filmu, apod. Věřím, že přímé pečovatelky mají zase ještě mnoho dalších situací, kdy se toto snáze nabízí. </a:t>
        </a:r>
      </a:p>
    </p188:txBody>
  </p188:cm>
</p188:cmLst>
</file>

<file path=ppt/comments/modernComment_11A_38C92930.xml><?xml version="1.0" encoding="utf-8"?>
<p188:cmLst xmlns:a="http://schemas.openxmlformats.org/drawingml/2006/main" xmlns:r="http://schemas.openxmlformats.org/officeDocument/2006/relationships" xmlns:p188="http://schemas.microsoft.com/office/powerpoint/2018/8/main">
  <p188:cm id="{1E63E0FF-D77D-4F97-8B16-7DDDCD7AFF3C}" authorId="{7C98C371-EF5A-0473-B9A3-D1F113E50B10}" created="2023-09-10T09:39:46.888">
    <pc:sldMkLst xmlns:pc="http://schemas.microsoft.com/office/powerpoint/2013/main/command">
      <pc:docMk/>
      <pc:sldMk cId="952707376" sldId="282"/>
    </pc:sldMkLst>
    <p188:txBody>
      <a:bodyPr/>
      <a:lstStyle/>
      <a:p>
        <a:r>
          <a:rPr lang="cs-CZ"/>
          <a:t>Udělat si na to dost času. Respektovat to, co chce klient. Jeho míru blízkosti. OBECNÉ ZÁSADY BLÍZKÉHO KONTAKTU INTIMNHO S ČLOVĚKEM, TOTO TU SCHVÁLNĚ NEMÁM VYPSANÉ! Ale upozornit na to. </a:t>
        </a:r>
      </a:p>
    </p188:txBody>
  </p188:cm>
  <p188:cm id="{D01273CB-07F9-4079-89C4-300A4F6834C9}" authorId="{7C98C371-EF5A-0473-B9A3-D1F113E50B10}" created="2023-09-10T10:24:18.292">
    <pc:sldMkLst xmlns:pc="http://schemas.microsoft.com/office/powerpoint/2013/main/command">
      <pc:docMk/>
      <pc:sldMk cId="952707376" sldId="282"/>
    </pc:sldMkLst>
    <p188:txBody>
      <a:bodyPr/>
      <a:lstStyle/>
      <a:p>
        <a:r>
          <a:rPr lang="cs-CZ"/>
          <a:t>Jak si představuje umírající laskavou péči podle Svatošové?
• Když ke mně přijdete přesto, že víte, že umřu
• Když ke mně přijdete, i když reprezentujete profese, které selhaly v zajištění mého
uzdravení
• Když ke mně přijdete a věříte v mé uzdravení/neuzdravení
• Když se mnou trávíte čas, ačkoliv vám to nemohu vrátit
• Když mě berete jako individualitu
• Když si vzpomenete na maličkosti, které mi jsou milé, když vzpomenete
i na mé blízké
• Když se zajímáte i o mou minulost a dokážete mluvit o mé budoucnosti
• Když se nesoustředíte na mé nálady, ale na mě jako na osobu
• Když slyším svou rodinu, jak o vás hezky mluví a raduje se, že jsme spolu
• Když se dokážete smát a být šťastní uprostřed vaší těžké práce
Tím se ve vašich rukách cítím bezpečný a dává mi to jistotu, že zvládnu
i okamžik smrti, až přijde. (Svatošová, 2012)</a:t>
        </a:r>
      </a:p>
    </p188:txBody>
  </p188:cm>
</p188:cmLst>
</file>

<file path=ppt/comments/modernComment_11E_B6EB1208.xml><?xml version="1.0" encoding="utf-8"?>
<p188:cmLst xmlns:a="http://schemas.openxmlformats.org/drawingml/2006/main" xmlns:r="http://schemas.openxmlformats.org/officeDocument/2006/relationships" xmlns:p188="http://schemas.microsoft.com/office/powerpoint/2018/8/main">
  <p188:cm id="{10EB47B9-A1EB-440A-BFC8-BA77F5CEFECC}" authorId="{7C98C371-EF5A-0473-B9A3-D1F113E50B10}" created="2023-09-10T10:39:56.173">
    <pc:sldMkLst xmlns:pc="http://schemas.microsoft.com/office/powerpoint/2013/main/command">
      <pc:docMk/>
      <pc:sldMk cId="3068858888" sldId="286"/>
    </pc:sldMkLst>
    <p188:txBody>
      <a:bodyPr/>
      <a:lstStyle/>
      <a:p>
        <a:r>
          <a:rPr lang="cs-CZ"/>
          <a:t>Na to nemám odpověď, tak jen společně se nad tím zamyslet, že toto je třeba vnímat. 
A pečovat. 
A chránit sebe. 
Nabídnout DICHOTOMII Roubala.</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7CAEFEF-474A-717C-B871-1A2ECB4A5CB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xmlns="" id="{3F4A4602-E95F-17F2-7305-EF1F8F1AE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xmlns="" id="{23A204E8-A289-EE1E-0ABD-6B83F4F923F0}"/>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5" name="Zástupný symbol pro zápatí 4">
            <a:extLst>
              <a:ext uri="{FF2B5EF4-FFF2-40B4-BE49-F238E27FC236}">
                <a16:creationId xmlns:a16="http://schemas.microsoft.com/office/drawing/2014/main" xmlns="" id="{DC3A6022-D3E7-0C16-4DB8-B2D21AA4CF9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E376A3CB-2AD7-9F60-CF78-29A9FAF8F248}"/>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266212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B598605-47B8-1205-6579-DDF55303F83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xmlns="" id="{18D8D8BF-4814-3275-73CF-279EEFF5959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C517EC5F-2C82-DADE-3696-935833F59CC3}"/>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5" name="Zástupný symbol pro zápatí 4">
            <a:extLst>
              <a:ext uri="{FF2B5EF4-FFF2-40B4-BE49-F238E27FC236}">
                <a16:creationId xmlns:a16="http://schemas.microsoft.com/office/drawing/2014/main" xmlns="" id="{001B5569-BF2E-7C10-A922-F1E09BCD8B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23E88971-1CD1-5EFC-A463-D979EAF31A35}"/>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2805145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xmlns="" id="{2FFBED69-C6E2-C8C4-210E-56FB9A7B895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xmlns="" id="{C7C02FBF-3C10-23CD-9B6C-368C0FACDAE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E3331FAF-55EB-F8BD-BB06-7E5F2BD62838}"/>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5" name="Zástupný symbol pro zápatí 4">
            <a:extLst>
              <a:ext uri="{FF2B5EF4-FFF2-40B4-BE49-F238E27FC236}">
                <a16:creationId xmlns:a16="http://schemas.microsoft.com/office/drawing/2014/main" xmlns="" id="{0B2EE039-786A-EB71-4E5A-5A38FD7E7A0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02FD7A42-D317-E591-36E9-67715F5265CF}"/>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132309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F083036-EFB7-AB18-7FBC-F25CCEC495F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xmlns="" id="{06C4D8D8-121A-0771-6E53-B96A258B07F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93CDCB30-94ED-0D80-5E5D-71A5BB7E0B4D}"/>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5" name="Zástupný symbol pro zápatí 4">
            <a:extLst>
              <a:ext uri="{FF2B5EF4-FFF2-40B4-BE49-F238E27FC236}">
                <a16:creationId xmlns:a16="http://schemas.microsoft.com/office/drawing/2014/main" xmlns="" id="{35AC8137-1FA8-F21E-9DC7-BF0278DACBA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551276FA-ECAA-12F9-D676-A8CC7694FEE0}"/>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294649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E2396D5-4D94-4C15-B0DC-84E490B9201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xmlns="" id="{5147B456-3D80-A6AB-D7BE-54DEDEDBC2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xmlns="" id="{2888B8C6-6D9E-E88A-A19E-6D5BCDF0F69B}"/>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5" name="Zástupný symbol pro zápatí 4">
            <a:extLst>
              <a:ext uri="{FF2B5EF4-FFF2-40B4-BE49-F238E27FC236}">
                <a16:creationId xmlns:a16="http://schemas.microsoft.com/office/drawing/2014/main" xmlns="" id="{603067A0-7B52-AC9E-D07B-8F6E23690B5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BEF03E92-569E-F788-703E-41C289D2DAF3}"/>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394568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917252E-BC72-A605-51D6-F9DBBF9AF2F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xmlns="" id="{7AD4B541-5231-44D2-1454-DAE9752E2F2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xmlns="" id="{A13B49C1-C4F6-2425-6A11-E02E6D83B69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xmlns="" id="{2D0E65A9-DC80-52C3-33F9-768E0E32E9D0}"/>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6" name="Zástupný symbol pro zápatí 5">
            <a:extLst>
              <a:ext uri="{FF2B5EF4-FFF2-40B4-BE49-F238E27FC236}">
                <a16:creationId xmlns:a16="http://schemas.microsoft.com/office/drawing/2014/main" xmlns="" id="{37FC44AC-868C-7055-796A-C5CBE308663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xmlns="" id="{9B5F04FC-5EC3-0F97-8A6E-2586FDDEA828}"/>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94257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FE9CFBB-E9B4-73AB-9626-E9ED9481889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xmlns="" id="{15E65BED-FD7A-820A-190A-7416E2FA7A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xmlns="" id="{FDCBD0A1-36E8-CC94-771B-883972F98C2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xmlns="" id="{976DCE93-3366-488F-B541-7592C4A8D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xmlns="" id="{44D98011-0314-0935-0D29-82ABA9C54E0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xmlns="" id="{BA3D86BF-1660-76BA-91B5-6CAC642211C9}"/>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8" name="Zástupný symbol pro zápatí 7">
            <a:extLst>
              <a:ext uri="{FF2B5EF4-FFF2-40B4-BE49-F238E27FC236}">
                <a16:creationId xmlns:a16="http://schemas.microsoft.com/office/drawing/2014/main" xmlns="" id="{52C7FDAF-0988-8842-8D68-FCAC319F665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xmlns="" id="{23B6A881-0900-1040-EED8-7438C3CFE9D0}"/>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319176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74066E6-AB96-2E5C-1D4E-577C330AD8B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xmlns="" id="{4E5E1874-47BF-2B28-BD7F-F33D07B5C92D}"/>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4" name="Zástupný symbol pro zápatí 3">
            <a:extLst>
              <a:ext uri="{FF2B5EF4-FFF2-40B4-BE49-F238E27FC236}">
                <a16:creationId xmlns:a16="http://schemas.microsoft.com/office/drawing/2014/main" xmlns="" id="{0B7F748A-D9EB-5104-CC70-C2028F3CB58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xmlns="" id="{0B507C0D-C7BE-D3BC-488E-66EEFA5C50E5}"/>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300281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xmlns="" id="{787F00BF-6A31-F59C-4A7E-98B22DC885EE}"/>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3" name="Zástupný symbol pro zápatí 2">
            <a:extLst>
              <a:ext uri="{FF2B5EF4-FFF2-40B4-BE49-F238E27FC236}">
                <a16:creationId xmlns:a16="http://schemas.microsoft.com/office/drawing/2014/main" xmlns="" id="{B4142183-2BB1-158A-EAD5-981EC21E597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xmlns="" id="{42C1E64D-2EC3-3BEB-51F8-00A7B8CD1F30}"/>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88374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97C0439-3E06-4792-2F55-21F6C9638DF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xmlns="" id="{A4B52F39-87B6-7E6D-5583-836C106D6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xmlns="" id="{2C3D1616-1325-E53B-C060-56C5CE337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xmlns="" id="{970A68F9-C562-6882-FE60-28F34A4F0107}"/>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6" name="Zástupný symbol pro zápatí 5">
            <a:extLst>
              <a:ext uri="{FF2B5EF4-FFF2-40B4-BE49-F238E27FC236}">
                <a16:creationId xmlns:a16="http://schemas.microsoft.com/office/drawing/2014/main" xmlns="" id="{33FE2513-A7BC-C4DA-A62A-FFDAFC2A57C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xmlns="" id="{7D516527-CD8A-948A-6D68-37D4739E828D}"/>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121979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E21D843-7A1C-A6E2-91E6-4A0893DABF3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xmlns="" id="{2198A189-EEF2-16B9-EFB2-8B0C4B9CA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xmlns="" id="{AB97B588-A004-C01F-6F1B-341973748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xmlns="" id="{08A32704-DAE8-E2D6-6E43-CA98890F6436}"/>
              </a:ext>
            </a:extLst>
          </p:cNvPr>
          <p:cNvSpPr>
            <a:spLocks noGrp="1"/>
          </p:cNvSpPr>
          <p:nvPr>
            <p:ph type="dt" sz="half" idx="10"/>
          </p:nvPr>
        </p:nvSpPr>
        <p:spPr/>
        <p:txBody>
          <a:bodyPr/>
          <a:lstStyle/>
          <a:p>
            <a:fld id="{E67042AD-5B10-4C2E-A854-2D74122EEB3E}" type="datetimeFigureOut">
              <a:rPr lang="cs-CZ" smtClean="0"/>
              <a:t>11.09.2023</a:t>
            </a:fld>
            <a:endParaRPr lang="cs-CZ"/>
          </a:p>
        </p:txBody>
      </p:sp>
      <p:sp>
        <p:nvSpPr>
          <p:cNvPr id="6" name="Zástupný symbol pro zápatí 5">
            <a:extLst>
              <a:ext uri="{FF2B5EF4-FFF2-40B4-BE49-F238E27FC236}">
                <a16:creationId xmlns:a16="http://schemas.microsoft.com/office/drawing/2014/main" xmlns="" id="{9E50E9B1-5407-BE29-B2FC-F5B7694989F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xmlns="" id="{B309B7DE-15F5-6709-B75B-4D856D13B45C}"/>
              </a:ext>
            </a:extLst>
          </p:cNvPr>
          <p:cNvSpPr>
            <a:spLocks noGrp="1"/>
          </p:cNvSpPr>
          <p:nvPr>
            <p:ph type="sldNum" sz="quarter" idx="12"/>
          </p:nvPr>
        </p:nvSpPr>
        <p:spPr/>
        <p:txBody>
          <a:bodyPr/>
          <a:lstStyle/>
          <a:p>
            <a:fld id="{6D9D1D5E-13DB-4630-A1EF-2DDAFD7C676B}" type="slidenum">
              <a:rPr lang="cs-CZ" smtClean="0"/>
              <a:t>‹#›</a:t>
            </a:fld>
            <a:endParaRPr lang="cs-CZ"/>
          </a:p>
        </p:txBody>
      </p:sp>
    </p:spTree>
    <p:extLst>
      <p:ext uri="{BB962C8B-B14F-4D97-AF65-F5344CB8AC3E}">
        <p14:creationId xmlns:p14="http://schemas.microsoft.com/office/powerpoint/2010/main" val="236898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xmlns="" id="{0B010BAD-7D08-45C4-0BB2-8BA5A46C5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xmlns="" id="{029F6555-87D8-D387-A3DA-314D51EF7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D165D41C-047E-DD76-7F38-CA54778FED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42AD-5B10-4C2E-A854-2D74122EEB3E}" type="datetimeFigureOut">
              <a:rPr lang="cs-CZ" smtClean="0"/>
              <a:t>11.09.2023</a:t>
            </a:fld>
            <a:endParaRPr lang="cs-CZ"/>
          </a:p>
        </p:txBody>
      </p:sp>
      <p:sp>
        <p:nvSpPr>
          <p:cNvPr id="5" name="Zástupný symbol pro zápatí 4">
            <a:extLst>
              <a:ext uri="{FF2B5EF4-FFF2-40B4-BE49-F238E27FC236}">
                <a16:creationId xmlns:a16="http://schemas.microsoft.com/office/drawing/2014/main" xmlns="" id="{364DC64E-3AA1-EE00-C39C-911CD375B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xmlns="" id="{88C23DB3-0040-2E1E-2720-0E73C2DEE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D1D5E-13DB-4630-A1EF-2DDAFD7C676B}" type="slidenum">
              <a:rPr lang="cs-CZ" smtClean="0"/>
              <a:t>‹#›</a:t>
            </a:fld>
            <a:endParaRPr lang="cs-CZ"/>
          </a:p>
        </p:txBody>
      </p:sp>
    </p:spTree>
    <p:extLst>
      <p:ext uri="{BB962C8B-B14F-4D97-AF65-F5344CB8AC3E}">
        <p14:creationId xmlns:p14="http://schemas.microsoft.com/office/powerpoint/2010/main" val="3304416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15_75440E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1A_38C9293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1E_B6EB120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CCCDD09-E2C7-F4A9-DDCD-8F2CEFA66067}"/>
              </a:ext>
            </a:extLst>
          </p:cNvPr>
          <p:cNvSpPr>
            <a:spLocks noGrp="1"/>
          </p:cNvSpPr>
          <p:nvPr>
            <p:ph type="ctrTitle"/>
          </p:nvPr>
        </p:nvSpPr>
        <p:spPr>
          <a:xfrm>
            <a:off x="127000" y="87313"/>
            <a:ext cx="12020549" cy="1760537"/>
          </a:xfrm>
        </p:spPr>
        <p:txBody>
          <a:bodyPr>
            <a:normAutofit fontScale="90000"/>
          </a:bodyPr>
          <a:lstStyle/>
          <a:p>
            <a:pPr>
              <a:lnSpc>
                <a:spcPct val="100000"/>
              </a:lnSpc>
            </a:pPr>
            <a:r>
              <a:rPr lang="cs-CZ" sz="7000" b="1" dirty="0"/>
              <a:t>Téma SMRTI v životě každého seniora</a:t>
            </a:r>
            <a:r>
              <a:rPr lang="cs-CZ" dirty="0"/>
              <a:t/>
            </a:r>
            <a:br>
              <a:rPr lang="cs-CZ" dirty="0"/>
            </a:br>
            <a:endParaRPr lang="cs-CZ" dirty="0"/>
          </a:p>
        </p:txBody>
      </p:sp>
      <p:sp>
        <p:nvSpPr>
          <p:cNvPr id="3" name="Podnadpis 2">
            <a:extLst>
              <a:ext uri="{FF2B5EF4-FFF2-40B4-BE49-F238E27FC236}">
                <a16:creationId xmlns:a16="http://schemas.microsoft.com/office/drawing/2014/main" xmlns="" id="{22A23F9E-C4B0-5827-BFB6-265A8020844B}"/>
              </a:ext>
            </a:extLst>
          </p:cNvPr>
          <p:cNvSpPr>
            <a:spLocks noGrp="1"/>
          </p:cNvSpPr>
          <p:nvPr>
            <p:ph type="subTitle" idx="1"/>
          </p:nvPr>
        </p:nvSpPr>
        <p:spPr>
          <a:xfrm>
            <a:off x="1568449" y="6334125"/>
            <a:ext cx="9055100" cy="436562"/>
          </a:xfrm>
        </p:spPr>
        <p:txBody>
          <a:bodyPr>
            <a:normAutofit fontScale="92500" lnSpcReduction="10000"/>
          </a:bodyPr>
          <a:lstStyle/>
          <a:p>
            <a:r>
              <a:rPr lang="cs-CZ" sz="2800" dirty="0">
                <a:latin typeface="+mj-lt"/>
              </a:rPr>
              <a:t>Mgr. Karolína Zedníková, klinická psycholožka </a:t>
            </a:r>
          </a:p>
        </p:txBody>
      </p:sp>
      <p:pic>
        <p:nvPicPr>
          <p:cNvPr id="5" name="Obrázek 4">
            <a:extLst>
              <a:ext uri="{FF2B5EF4-FFF2-40B4-BE49-F238E27FC236}">
                <a16:creationId xmlns:a16="http://schemas.microsoft.com/office/drawing/2014/main" xmlns="" id="{5906BFEB-7A0A-8DD6-D704-6775EC5F2BB2}"/>
              </a:ext>
            </a:extLst>
          </p:cNvPr>
          <p:cNvPicPr>
            <a:picLocks noChangeAspect="1"/>
          </p:cNvPicPr>
          <p:nvPr/>
        </p:nvPicPr>
        <p:blipFill>
          <a:blip r:embed="rId2"/>
          <a:stretch>
            <a:fillRect/>
          </a:stretch>
        </p:blipFill>
        <p:spPr>
          <a:xfrm>
            <a:off x="2043415" y="876300"/>
            <a:ext cx="8105168" cy="5410200"/>
          </a:xfrm>
          <a:prstGeom prst="rect">
            <a:avLst/>
          </a:prstGeom>
        </p:spPr>
      </p:pic>
    </p:spTree>
    <p:extLst>
      <p:ext uri="{BB962C8B-B14F-4D97-AF65-F5344CB8AC3E}">
        <p14:creationId xmlns:p14="http://schemas.microsoft.com/office/powerpoint/2010/main" val="3955559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2273A3E-F0B9-4BD3-848C-F6AC62A5B14E}"/>
              </a:ext>
            </a:extLst>
          </p:cNvPr>
          <p:cNvPicPr>
            <a:picLocks noGrp="1" noChangeAspect="1"/>
          </p:cNvPicPr>
          <p:nvPr/>
        </p:nvPicPr>
        <p:blipFill>
          <a:blip r:embed="rId2"/>
          <a:stretch>
            <a:fillRect/>
          </a:stretch>
        </p:blipFill>
        <p:spPr>
          <a:xfrm>
            <a:off x="9207" y="1075958"/>
            <a:ext cx="12173587" cy="4706083"/>
          </a:xfrm>
          <a:prstGeom prst="rect">
            <a:avLst/>
          </a:prstGeom>
        </p:spPr>
      </p:pic>
    </p:spTree>
    <p:extLst>
      <p:ext uri="{BB962C8B-B14F-4D97-AF65-F5344CB8AC3E}">
        <p14:creationId xmlns:p14="http://schemas.microsoft.com/office/powerpoint/2010/main" val="1434319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4CBBF8D-CFE6-1CDC-ABA7-B772B8024080}"/>
              </a:ext>
            </a:extLst>
          </p:cNvPr>
          <p:cNvSpPr>
            <a:spLocks noGrp="1"/>
          </p:cNvSpPr>
          <p:nvPr>
            <p:ph type="title"/>
          </p:nvPr>
        </p:nvSpPr>
        <p:spPr>
          <a:xfrm>
            <a:off x="1293628" y="1520455"/>
            <a:ext cx="9604744" cy="4510176"/>
          </a:xfrm>
        </p:spPr>
        <p:txBody>
          <a:bodyPr>
            <a:normAutofit fontScale="90000"/>
          </a:bodyPr>
          <a:lstStyle/>
          <a:p>
            <a:r>
              <a:rPr lang="cs-CZ" sz="4900" i="1" dirty="0">
                <a:latin typeface="+mn-lt"/>
              </a:rPr>
              <a:t>„Bylo by lepší, kdybych se už neprobudil.“</a:t>
            </a:r>
            <a:br>
              <a:rPr lang="cs-CZ" sz="4900" i="1" dirty="0">
                <a:latin typeface="+mn-lt"/>
              </a:rPr>
            </a:br>
            <a:r>
              <a:rPr lang="cs-CZ" sz="4900" i="1" dirty="0">
                <a:latin typeface="+mn-lt"/>
              </a:rPr>
              <a:t/>
            </a:r>
            <a:br>
              <a:rPr lang="cs-CZ" sz="4900" i="1" dirty="0">
                <a:latin typeface="+mn-lt"/>
              </a:rPr>
            </a:br>
            <a:r>
              <a:rPr lang="cs-CZ" sz="4900" i="1" dirty="0">
                <a:latin typeface="+mn-lt"/>
              </a:rPr>
              <a:t>„Přidělávám rodině jen starosti, už by bylo lepší, kdybych tu nebyla.“</a:t>
            </a:r>
            <a:br>
              <a:rPr lang="cs-CZ" sz="4900" i="1" dirty="0">
                <a:latin typeface="+mn-lt"/>
              </a:rPr>
            </a:br>
            <a:r>
              <a:rPr lang="cs-CZ" sz="4900" i="1" dirty="0">
                <a:latin typeface="+mn-lt"/>
              </a:rPr>
              <a:t/>
            </a:r>
            <a:br>
              <a:rPr lang="cs-CZ" sz="4900" i="1" dirty="0">
                <a:latin typeface="+mn-lt"/>
              </a:rPr>
            </a:br>
            <a:r>
              <a:rPr lang="cs-CZ" sz="4900" i="1" dirty="0">
                <a:latin typeface="+mn-lt"/>
              </a:rPr>
              <a:t>„Takhle jsem si to nepředstavovala, jsem tady zbytečně.“</a:t>
            </a:r>
            <a:br>
              <a:rPr lang="cs-CZ" sz="4900" i="1" dirty="0">
                <a:latin typeface="+mn-lt"/>
              </a:rPr>
            </a:br>
            <a:r>
              <a:rPr lang="cs-CZ" sz="4900" i="1" dirty="0">
                <a:latin typeface="+mn-lt"/>
              </a:rPr>
              <a:t/>
            </a:r>
            <a:br>
              <a:rPr lang="cs-CZ" sz="4900" i="1" dirty="0">
                <a:latin typeface="+mn-lt"/>
              </a:rPr>
            </a:br>
            <a:r>
              <a:rPr lang="cs-CZ" sz="4900" i="1" dirty="0">
                <a:latin typeface="+mn-lt"/>
              </a:rPr>
              <a:t>„Bojím se, co mě čeká.“</a:t>
            </a:r>
            <a:br>
              <a:rPr lang="cs-CZ" sz="4900" i="1" dirty="0">
                <a:latin typeface="+mn-lt"/>
              </a:rPr>
            </a:br>
            <a:r>
              <a:rPr lang="cs-CZ" sz="4900" i="1" dirty="0">
                <a:latin typeface="+mn-lt"/>
              </a:rPr>
              <a:t/>
            </a:r>
            <a:br>
              <a:rPr lang="cs-CZ" sz="4900" i="1" dirty="0">
                <a:latin typeface="+mn-lt"/>
              </a:rPr>
            </a:br>
            <a:r>
              <a:rPr lang="cs-CZ" sz="4900" i="1" dirty="0">
                <a:latin typeface="+mn-lt"/>
              </a:rPr>
              <a:t>„Smrti se nebojím, je to přirozená věc.“</a:t>
            </a:r>
            <a:r>
              <a:rPr lang="cs-CZ" dirty="0"/>
              <a:t/>
            </a:r>
            <a:br>
              <a:rPr lang="cs-CZ" dirty="0"/>
            </a:br>
            <a:endParaRPr lang="cs-CZ" dirty="0"/>
          </a:p>
        </p:txBody>
      </p:sp>
    </p:spTree>
    <p:extLst>
      <p:ext uri="{BB962C8B-B14F-4D97-AF65-F5344CB8AC3E}">
        <p14:creationId xmlns:p14="http://schemas.microsoft.com/office/powerpoint/2010/main" val="1967394530"/>
      </p:ext>
    </p:extLst>
  </p:cSld>
  <p:clrMapOvr>
    <a:masterClrMapping/>
  </p:clrMapOvr>
  <p:extLst>
    <p:ext uri="{6950BFC3-D8DA-4A85-94F7-54DA5524770B}">
      <p188:commentRel xmlns=""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3A235FC-F142-6E38-3C6D-8AFD8CF4B238}"/>
              </a:ext>
            </a:extLst>
          </p:cNvPr>
          <p:cNvSpPr>
            <a:spLocks noGrp="1"/>
          </p:cNvSpPr>
          <p:nvPr>
            <p:ph type="title"/>
          </p:nvPr>
        </p:nvSpPr>
        <p:spPr>
          <a:xfrm>
            <a:off x="3776382" y="863880"/>
            <a:ext cx="4639236" cy="5130240"/>
          </a:xfrm>
        </p:spPr>
        <p:txBody>
          <a:bodyPr>
            <a:normAutofit/>
          </a:bodyPr>
          <a:lstStyle/>
          <a:p>
            <a:r>
              <a:rPr lang="cs-CZ" sz="7200" dirty="0"/>
              <a:t>JAK NA TO MŮŽEME REAGOVAT?</a:t>
            </a:r>
          </a:p>
        </p:txBody>
      </p:sp>
    </p:spTree>
    <p:extLst>
      <p:ext uri="{BB962C8B-B14F-4D97-AF65-F5344CB8AC3E}">
        <p14:creationId xmlns:p14="http://schemas.microsoft.com/office/powerpoint/2010/main" val="66125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38DE53D-34AB-4621-34A7-97043F865E19}"/>
              </a:ext>
            </a:extLst>
          </p:cNvPr>
          <p:cNvSpPr>
            <a:spLocks noGrp="1"/>
          </p:cNvSpPr>
          <p:nvPr>
            <p:ph type="title"/>
          </p:nvPr>
        </p:nvSpPr>
        <p:spPr>
          <a:xfrm>
            <a:off x="838200" y="2766218"/>
            <a:ext cx="10515600" cy="1325563"/>
          </a:xfrm>
        </p:spPr>
        <p:txBody>
          <a:bodyPr>
            <a:normAutofit fontScale="90000"/>
          </a:bodyPr>
          <a:lstStyle/>
          <a:p>
            <a:r>
              <a:rPr lang="cs-CZ" sz="4900" i="1" dirty="0">
                <a:latin typeface="+mn-lt"/>
              </a:rPr>
              <a:t>„Takhle nesmíš mluvit, ty tady s námi budeš do stovky.“</a:t>
            </a:r>
            <a:r>
              <a:rPr lang="cs-CZ" sz="4400" i="1" dirty="0"/>
              <a:t/>
            </a:r>
            <a:br>
              <a:rPr lang="cs-CZ" sz="4400" i="1" dirty="0"/>
            </a:br>
            <a:endParaRPr lang="cs-CZ" dirty="0"/>
          </a:p>
        </p:txBody>
      </p:sp>
      <p:sp>
        <p:nvSpPr>
          <p:cNvPr id="7" name="TextovéPole 6">
            <a:extLst>
              <a:ext uri="{FF2B5EF4-FFF2-40B4-BE49-F238E27FC236}">
                <a16:creationId xmlns:a16="http://schemas.microsoft.com/office/drawing/2014/main" xmlns="" id="{902E13CB-C9F7-4A30-55C9-04FE9901A355}"/>
              </a:ext>
            </a:extLst>
          </p:cNvPr>
          <p:cNvSpPr txBox="1"/>
          <p:nvPr/>
        </p:nvSpPr>
        <p:spPr>
          <a:xfrm>
            <a:off x="4254659" y="3388206"/>
            <a:ext cx="7380824" cy="2308324"/>
          </a:xfrm>
          <a:prstGeom prst="rect">
            <a:avLst/>
          </a:prstGeom>
          <a:pattFill prst="pct5">
            <a:fgClr>
              <a:schemeClr val="tx1"/>
            </a:fgClr>
            <a:bgClr>
              <a:schemeClr val="bg1"/>
            </a:bgClr>
          </a:pattFill>
          <a:ln w="38100">
            <a:solidFill>
              <a:schemeClr val="tx1"/>
            </a:solidFill>
          </a:ln>
        </p:spPr>
        <p:txBody>
          <a:bodyPr wrap="square" rtlCol="0">
            <a:spAutoFit/>
          </a:bodyPr>
          <a:lstStyle/>
          <a:p>
            <a:r>
              <a:rPr lang="cs-CZ" sz="7200" dirty="0"/>
              <a:t>Co tím tomu člověku říkáme? </a:t>
            </a:r>
          </a:p>
        </p:txBody>
      </p:sp>
      <p:pic>
        <p:nvPicPr>
          <p:cNvPr id="8" name="Zástupný symbol pro obsah 4">
            <a:extLst>
              <a:ext uri="{FF2B5EF4-FFF2-40B4-BE49-F238E27FC236}">
                <a16:creationId xmlns:a16="http://schemas.microsoft.com/office/drawing/2014/main" xmlns="" id="{1947744C-54B6-6BB2-3E29-AA7D0E162C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8461" y="-18539"/>
            <a:ext cx="6895077" cy="6895077"/>
          </a:xfrm>
        </p:spPr>
      </p:pic>
    </p:spTree>
    <p:extLst>
      <p:ext uri="{BB962C8B-B14F-4D97-AF65-F5344CB8AC3E}">
        <p14:creationId xmlns:p14="http://schemas.microsoft.com/office/powerpoint/2010/main" val="292627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4DFDED5-D60A-5F1C-0522-65F512E5CE00}"/>
              </a:ext>
            </a:extLst>
          </p:cNvPr>
          <p:cNvSpPr>
            <a:spLocks noGrp="1"/>
          </p:cNvSpPr>
          <p:nvPr>
            <p:ph type="title"/>
          </p:nvPr>
        </p:nvSpPr>
        <p:spPr/>
        <p:txBody>
          <a:bodyPr/>
          <a:lstStyle/>
          <a:p>
            <a:r>
              <a:rPr lang="cs-CZ" dirty="0"/>
              <a:t>Nová výzva. </a:t>
            </a:r>
          </a:p>
        </p:txBody>
      </p:sp>
      <p:sp>
        <p:nvSpPr>
          <p:cNvPr id="3" name="Zástupný obsah 2">
            <a:extLst>
              <a:ext uri="{FF2B5EF4-FFF2-40B4-BE49-F238E27FC236}">
                <a16:creationId xmlns:a16="http://schemas.microsoft.com/office/drawing/2014/main" xmlns="" id="{9058F320-2CA8-A742-FE4D-92F33948C0DD}"/>
              </a:ext>
            </a:extLst>
          </p:cNvPr>
          <p:cNvSpPr>
            <a:spLocks noGrp="1"/>
          </p:cNvSpPr>
          <p:nvPr>
            <p:ph idx="1"/>
          </p:nvPr>
        </p:nvSpPr>
        <p:spPr/>
        <p:txBody>
          <a:bodyPr>
            <a:normAutofit/>
          </a:bodyPr>
          <a:lstStyle/>
          <a:p>
            <a:pPr marL="0" indent="0">
              <a:buNone/>
            </a:pPr>
            <a:r>
              <a:rPr lang="cs-CZ" sz="4400" dirty="0"/>
              <a:t>O smrti </a:t>
            </a:r>
            <a:r>
              <a:rPr lang="cs-CZ" sz="4400" b="1" dirty="0"/>
              <a:t>MLUVIT</a:t>
            </a:r>
            <a:r>
              <a:rPr lang="cs-CZ" sz="4400" dirty="0"/>
              <a:t>.</a:t>
            </a:r>
          </a:p>
          <a:p>
            <a:endParaRPr lang="cs-CZ" sz="4400" b="1" dirty="0"/>
          </a:p>
          <a:p>
            <a:pPr marL="0" indent="0">
              <a:lnSpc>
                <a:spcPct val="200000"/>
              </a:lnSpc>
              <a:buNone/>
            </a:pPr>
            <a:r>
              <a:rPr lang="cs-CZ" sz="4400" dirty="0"/>
              <a:t>Ale </a:t>
            </a:r>
            <a:r>
              <a:rPr lang="cs-CZ" sz="4400" b="1" dirty="0"/>
              <a:t>JAK? </a:t>
            </a:r>
          </a:p>
          <a:p>
            <a:pPr marL="0" indent="0">
              <a:buNone/>
            </a:pPr>
            <a:r>
              <a:rPr lang="cs-CZ" sz="4400" b="1" dirty="0"/>
              <a:t>AKTIVNĚJŠÍ </a:t>
            </a:r>
            <a:r>
              <a:rPr lang="cs-CZ" sz="4400" dirty="0"/>
              <a:t>a</a:t>
            </a:r>
            <a:r>
              <a:rPr lang="cs-CZ" sz="4400" b="1" dirty="0"/>
              <a:t> KLIDNĚJŠÍ </a:t>
            </a:r>
            <a:r>
              <a:rPr lang="cs-CZ" sz="4400" dirty="0"/>
              <a:t>část přístupu.</a:t>
            </a:r>
            <a:r>
              <a:rPr lang="cs-CZ" sz="4400" b="1" dirty="0"/>
              <a:t>  </a:t>
            </a:r>
          </a:p>
        </p:txBody>
      </p:sp>
    </p:spTree>
    <p:extLst>
      <p:ext uri="{BB962C8B-B14F-4D97-AF65-F5344CB8AC3E}">
        <p14:creationId xmlns:p14="http://schemas.microsoft.com/office/powerpoint/2010/main" val="952707376"/>
      </p:ext>
    </p:extLst>
  </p:cSld>
  <p:clrMapOvr>
    <a:masterClrMapping/>
  </p:clrMapOvr>
  <p:extLst>
    <p:ext uri="{6950BFC3-D8DA-4A85-94F7-54DA5524770B}">
      <p188:commentRel xmlns=""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C15C25C-2E95-5ECD-B04C-53F88080594E}"/>
              </a:ext>
            </a:extLst>
          </p:cNvPr>
          <p:cNvSpPr>
            <a:spLocks noGrp="1"/>
          </p:cNvSpPr>
          <p:nvPr>
            <p:ph type="title"/>
          </p:nvPr>
        </p:nvSpPr>
        <p:spPr>
          <a:xfrm>
            <a:off x="838200" y="365126"/>
            <a:ext cx="10515600" cy="958628"/>
          </a:xfrm>
        </p:spPr>
        <p:txBody>
          <a:bodyPr/>
          <a:lstStyle/>
          <a:p>
            <a:r>
              <a:rPr lang="cs-CZ" dirty="0"/>
              <a:t>Kdy je třeba </a:t>
            </a:r>
            <a:r>
              <a:rPr lang="cs-CZ" u="sng" dirty="0"/>
              <a:t>naše větší AKTIVITA?</a:t>
            </a:r>
            <a:r>
              <a:rPr lang="cs-CZ" dirty="0"/>
              <a:t> </a:t>
            </a:r>
          </a:p>
        </p:txBody>
      </p:sp>
      <p:sp>
        <p:nvSpPr>
          <p:cNvPr id="3" name="Zástupný obsah 2">
            <a:extLst>
              <a:ext uri="{FF2B5EF4-FFF2-40B4-BE49-F238E27FC236}">
                <a16:creationId xmlns:a16="http://schemas.microsoft.com/office/drawing/2014/main" xmlns="" id="{AB4793E0-94A1-E5A0-1A87-4D2D0D62AADC}"/>
              </a:ext>
            </a:extLst>
          </p:cNvPr>
          <p:cNvSpPr>
            <a:spLocks noGrp="1"/>
          </p:cNvSpPr>
          <p:nvPr>
            <p:ph idx="1"/>
          </p:nvPr>
        </p:nvSpPr>
        <p:spPr>
          <a:xfrm>
            <a:off x="838200" y="1222744"/>
            <a:ext cx="10515600" cy="5571461"/>
          </a:xfrm>
        </p:spPr>
        <p:txBody>
          <a:bodyPr>
            <a:normAutofit/>
          </a:bodyPr>
          <a:lstStyle/>
          <a:p>
            <a:r>
              <a:rPr lang="cs-CZ" sz="4400" b="1" dirty="0"/>
              <a:t>ZVÍDAVOST </a:t>
            </a:r>
          </a:p>
          <a:p>
            <a:r>
              <a:rPr lang="cs-CZ" sz="4400" dirty="0"/>
              <a:t>Snaha pochopit, PROČ ZROVNA TEĎ</a:t>
            </a:r>
            <a:r>
              <a:rPr lang="cs-CZ" sz="4400" b="1" dirty="0"/>
              <a:t>.</a:t>
            </a:r>
          </a:p>
          <a:p>
            <a:pPr lvl="1"/>
            <a:r>
              <a:rPr lang="cs-CZ" sz="3200" dirty="0"/>
              <a:t>Přirozené v rámci aktuální životní etapy? </a:t>
            </a:r>
          </a:p>
          <a:p>
            <a:pPr lvl="1"/>
            <a:r>
              <a:rPr lang="cs-CZ" sz="3200" dirty="0"/>
              <a:t>Nebo nás informuje o nepříjemném prožívání/o akutním problému? </a:t>
            </a:r>
            <a:endParaRPr lang="cs-CZ" sz="4400" b="1" dirty="0"/>
          </a:p>
          <a:p>
            <a:r>
              <a:rPr lang="cs-CZ" sz="3200" dirty="0"/>
              <a:t>Rozhovory daleko za hranice původního tématu </a:t>
            </a:r>
          </a:p>
          <a:p>
            <a:r>
              <a:rPr lang="cs-CZ" sz="3200" dirty="0"/>
              <a:t>SMYSL života ve stáří </a:t>
            </a:r>
          </a:p>
          <a:p>
            <a:endParaRPr lang="cs-CZ" sz="3200" dirty="0"/>
          </a:p>
          <a:p>
            <a:r>
              <a:rPr lang="cs-CZ" sz="4400" dirty="0"/>
              <a:t>Otázka SEBEVRAŽEDNÝCH POKUSŮ  </a:t>
            </a:r>
          </a:p>
          <a:p>
            <a:endParaRPr lang="cs-CZ" sz="4400" dirty="0"/>
          </a:p>
        </p:txBody>
      </p:sp>
      <p:pic>
        <p:nvPicPr>
          <p:cNvPr id="4" name="Obrázek 3">
            <a:extLst>
              <a:ext uri="{FF2B5EF4-FFF2-40B4-BE49-F238E27FC236}">
                <a16:creationId xmlns:a16="http://schemas.microsoft.com/office/drawing/2014/main" xmlns="" id="{046D1AC8-8ACB-5C8C-14D1-ABA403D58185}"/>
              </a:ext>
            </a:extLst>
          </p:cNvPr>
          <p:cNvPicPr>
            <a:picLocks noChangeAspect="1"/>
          </p:cNvPicPr>
          <p:nvPr/>
        </p:nvPicPr>
        <p:blipFill>
          <a:blip r:embed="rId2"/>
          <a:stretch>
            <a:fillRect/>
          </a:stretch>
        </p:blipFill>
        <p:spPr>
          <a:xfrm>
            <a:off x="838200" y="143116"/>
            <a:ext cx="10129285" cy="6571768"/>
          </a:xfrm>
          <a:prstGeom prst="rect">
            <a:avLst/>
          </a:prstGeom>
        </p:spPr>
      </p:pic>
    </p:spTree>
    <p:extLst>
      <p:ext uri="{BB962C8B-B14F-4D97-AF65-F5344CB8AC3E}">
        <p14:creationId xmlns:p14="http://schemas.microsoft.com/office/powerpoint/2010/main" val="65553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4"/>
                                        </p:tgtEl>
                                        <p:attrNameLst>
                                          <p:attrName>ppt_x</p:attrName>
                                        </p:attrNameLst>
                                      </p:cBhvr>
                                      <p:tavLst>
                                        <p:tav tm="0">
                                          <p:val>
                                            <p:strVal val="ppt_x"/>
                                          </p:val>
                                        </p:tav>
                                        <p:tav tm="100000">
                                          <p:val>
                                            <p:strVal val="ppt_x"/>
                                          </p:val>
                                        </p:tav>
                                      </p:tavLst>
                                    </p:anim>
                                    <p:anim calcmode="lin" valueType="num">
                                      <p:cBhvr additive="base">
                                        <p:cTn id="33" dur="500"/>
                                        <p:tgtEl>
                                          <p:spTgt spid="4"/>
                                        </p:tgtEl>
                                        <p:attrNameLst>
                                          <p:attrName>ppt_y</p:attrName>
                                        </p:attrNameLst>
                                      </p:cBhvr>
                                      <p:tavLst>
                                        <p:tav tm="0">
                                          <p:val>
                                            <p:strVal val="ppt_y"/>
                                          </p:val>
                                        </p:tav>
                                        <p:tav tm="100000">
                                          <p:val>
                                            <p:strVal val="1+ppt_h/2"/>
                                          </p:val>
                                        </p:tav>
                                      </p:tavLst>
                                    </p:anim>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A040232-ED25-5706-3417-F2C0112BFF8E}"/>
              </a:ext>
            </a:extLst>
          </p:cNvPr>
          <p:cNvSpPr>
            <a:spLocks noGrp="1"/>
          </p:cNvSpPr>
          <p:nvPr>
            <p:ph type="title"/>
          </p:nvPr>
        </p:nvSpPr>
        <p:spPr>
          <a:xfrm>
            <a:off x="838200" y="282260"/>
            <a:ext cx="10515600" cy="797553"/>
          </a:xfrm>
        </p:spPr>
        <p:txBody>
          <a:bodyPr/>
          <a:lstStyle/>
          <a:p>
            <a:r>
              <a:rPr lang="cs-CZ" dirty="0"/>
              <a:t>Kdy je třeba </a:t>
            </a:r>
            <a:r>
              <a:rPr lang="cs-CZ" u="sng" dirty="0"/>
              <a:t>náš větší KLID</a:t>
            </a:r>
            <a:r>
              <a:rPr lang="cs-CZ" dirty="0"/>
              <a:t>? </a:t>
            </a:r>
          </a:p>
        </p:txBody>
      </p:sp>
      <p:sp>
        <p:nvSpPr>
          <p:cNvPr id="3" name="Zástupný obsah 2">
            <a:extLst>
              <a:ext uri="{FF2B5EF4-FFF2-40B4-BE49-F238E27FC236}">
                <a16:creationId xmlns:a16="http://schemas.microsoft.com/office/drawing/2014/main" xmlns="" id="{02972D4C-0770-95FF-2796-878C4A60356C}"/>
              </a:ext>
            </a:extLst>
          </p:cNvPr>
          <p:cNvSpPr>
            <a:spLocks noGrp="1"/>
          </p:cNvSpPr>
          <p:nvPr>
            <p:ph idx="1"/>
          </p:nvPr>
        </p:nvSpPr>
        <p:spPr>
          <a:xfrm>
            <a:off x="838200" y="1405638"/>
            <a:ext cx="10515600" cy="5346035"/>
          </a:xfrm>
        </p:spPr>
        <p:txBody>
          <a:bodyPr>
            <a:normAutofit/>
          </a:bodyPr>
          <a:lstStyle/>
          <a:p>
            <a:r>
              <a:rPr lang="cs-CZ" sz="3200" dirty="0"/>
              <a:t>Více BÝT než DĚLAT. </a:t>
            </a:r>
          </a:p>
          <a:p>
            <a:r>
              <a:rPr lang="cs-CZ" sz="4400" dirty="0"/>
              <a:t>Nepřekážet NADĚJI</a:t>
            </a:r>
            <a:r>
              <a:rPr lang="cs-CZ" sz="3200" dirty="0"/>
              <a:t>.</a:t>
            </a:r>
          </a:p>
          <a:p>
            <a:r>
              <a:rPr lang="cs-CZ" sz="3200" dirty="0"/>
              <a:t>Cílem není „něco vyřešit“.</a:t>
            </a:r>
          </a:p>
          <a:p>
            <a:r>
              <a:rPr lang="cs-CZ" sz="3200" dirty="0"/>
              <a:t>„</a:t>
            </a:r>
            <a:r>
              <a:rPr lang="cs-CZ" sz="3200" b="1" dirty="0"/>
              <a:t>TEN DRUHÝ NEPOTŘEBUJE, ABYCHOM HO ZACHRAŇOVALI, ALE ABYCHOM HO NEOPOUŠTĚLI</a:t>
            </a:r>
            <a:r>
              <a:rPr lang="cs-CZ" sz="3200" dirty="0"/>
              <a:t>.“</a:t>
            </a:r>
          </a:p>
          <a:p>
            <a:r>
              <a:rPr lang="cs-CZ" sz="3200" dirty="0"/>
              <a:t>Podpora a propojenost jako </a:t>
            </a:r>
            <a:r>
              <a:rPr lang="cs-CZ" sz="3200" dirty="0" err="1"/>
              <a:t>antidotum</a:t>
            </a:r>
            <a:r>
              <a:rPr lang="cs-CZ" sz="3200" dirty="0"/>
              <a:t> k samotě. </a:t>
            </a:r>
          </a:p>
          <a:p>
            <a:r>
              <a:rPr lang="cs-CZ" sz="3200" dirty="0"/>
              <a:t>Někdy, když nemůžeme vůbec nic, můžeme jim něco dobrého uvnitř sebe PŘÁT. </a:t>
            </a:r>
            <a:r>
              <a:rPr lang="cs-CZ" sz="4400" b="1" dirty="0"/>
              <a:t>Teorie pole. </a:t>
            </a:r>
            <a:endParaRPr lang="cs-CZ" sz="3200" b="1" dirty="0"/>
          </a:p>
          <a:p>
            <a:endParaRPr lang="cs-CZ" dirty="0"/>
          </a:p>
        </p:txBody>
      </p:sp>
      <p:pic>
        <p:nvPicPr>
          <p:cNvPr id="5" name="Obrázek 4">
            <a:extLst>
              <a:ext uri="{FF2B5EF4-FFF2-40B4-BE49-F238E27FC236}">
                <a16:creationId xmlns:a16="http://schemas.microsoft.com/office/drawing/2014/main" xmlns="" id="{FE464E22-911B-2DB9-F6C1-356AAB34BF3F}"/>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9112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71F943E-AD9E-9419-A29E-77A4CF057160}"/>
              </a:ext>
            </a:extLst>
          </p:cNvPr>
          <p:cNvSpPr>
            <a:spLocks noGrp="1"/>
          </p:cNvSpPr>
          <p:nvPr>
            <p:ph type="title"/>
          </p:nvPr>
        </p:nvSpPr>
        <p:spPr/>
        <p:txBody>
          <a:bodyPr/>
          <a:lstStyle/>
          <a:p>
            <a:r>
              <a:rPr lang="cs-CZ" dirty="0"/>
              <a:t>AKTIVITA v rámci KLIDU</a:t>
            </a:r>
          </a:p>
        </p:txBody>
      </p:sp>
      <p:sp>
        <p:nvSpPr>
          <p:cNvPr id="3" name="Zástupný obsah 2">
            <a:extLst>
              <a:ext uri="{FF2B5EF4-FFF2-40B4-BE49-F238E27FC236}">
                <a16:creationId xmlns:a16="http://schemas.microsoft.com/office/drawing/2014/main" xmlns="" id="{0FD968C6-9485-1C5D-2F9B-9340B9D64867}"/>
              </a:ext>
            </a:extLst>
          </p:cNvPr>
          <p:cNvSpPr>
            <a:spLocks noGrp="1"/>
          </p:cNvSpPr>
          <p:nvPr>
            <p:ph idx="1"/>
          </p:nvPr>
        </p:nvSpPr>
        <p:spPr>
          <a:xfrm>
            <a:off x="838200" y="2128653"/>
            <a:ext cx="10515600" cy="3751152"/>
          </a:xfrm>
        </p:spPr>
        <p:txBody>
          <a:bodyPr>
            <a:normAutofit/>
          </a:bodyPr>
          <a:lstStyle/>
          <a:p>
            <a:r>
              <a:rPr lang="cs-CZ" sz="4400" b="1" dirty="0"/>
              <a:t>Pracovat SE SEBOU</a:t>
            </a:r>
            <a:r>
              <a:rPr lang="cs-CZ" dirty="0"/>
              <a:t>. </a:t>
            </a:r>
          </a:p>
          <a:p>
            <a:r>
              <a:rPr lang="cs-CZ" sz="3200" dirty="0"/>
              <a:t>Jak my sami vnímáme smrt</a:t>
            </a:r>
          </a:p>
          <a:p>
            <a:r>
              <a:rPr lang="cs-CZ" sz="3200" dirty="0"/>
              <a:t>Proč? </a:t>
            </a:r>
          </a:p>
          <a:p>
            <a:pPr lvl="1"/>
            <a:r>
              <a:rPr lang="cs-CZ" sz="3200" dirty="0"/>
              <a:t>Mít přehled o tom, co ze mě zasahuje do kontaktu.</a:t>
            </a:r>
          </a:p>
          <a:p>
            <a:pPr lvl="1"/>
            <a:r>
              <a:rPr lang="cs-CZ" sz="3200" dirty="0"/>
              <a:t>Ochránit sebe. </a:t>
            </a:r>
          </a:p>
          <a:p>
            <a:pPr marL="457200" lvl="1" indent="0">
              <a:buNone/>
            </a:pPr>
            <a:endParaRPr lang="cs-CZ" sz="3200" dirty="0"/>
          </a:p>
          <a:p>
            <a:pPr marL="457200" lvl="1" indent="0">
              <a:buNone/>
            </a:pPr>
            <a:endParaRPr lang="cs-CZ" sz="3200" dirty="0"/>
          </a:p>
        </p:txBody>
      </p:sp>
    </p:spTree>
    <p:extLst>
      <p:ext uri="{BB962C8B-B14F-4D97-AF65-F5344CB8AC3E}">
        <p14:creationId xmlns:p14="http://schemas.microsoft.com/office/powerpoint/2010/main" val="2534716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650200E-F1E0-0F64-F093-5165D6A3BC38}"/>
              </a:ext>
            </a:extLst>
          </p:cNvPr>
          <p:cNvSpPr>
            <a:spLocks noGrp="1"/>
          </p:cNvSpPr>
          <p:nvPr>
            <p:ph type="title"/>
          </p:nvPr>
        </p:nvSpPr>
        <p:spPr>
          <a:xfrm>
            <a:off x="838200" y="1391167"/>
            <a:ext cx="10515600" cy="2803377"/>
          </a:xfrm>
        </p:spPr>
        <p:txBody>
          <a:bodyPr>
            <a:normAutofit/>
          </a:bodyPr>
          <a:lstStyle/>
          <a:p>
            <a:r>
              <a:rPr lang="cs-CZ" dirty="0">
                <a:latin typeface="+mn-lt"/>
              </a:rPr>
              <a:t>Otázka pod čarou: </a:t>
            </a:r>
            <a:r>
              <a:rPr lang="cs-CZ" b="1" dirty="0">
                <a:latin typeface="+mn-lt"/>
              </a:rPr>
              <a:t>Jak takovou práci dlouhodobě dělat, abychom byli přítomní, citliví a vnímaví, ale zároveň aby to příliš neřezalo do nás samotných? </a:t>
            </a:r>
          </a:p>
        </p:txBody>
      </p:sp>
    </p:spTree>
    <p:extLst>
      <p:ext uri="{BB962C8B-B14F-4D97-AF65-F5344CB8AC3E}">
        <p14:creationId xmlns:p14="http://schemas.microsoft.com/office/powerpoint/2010/main" val="3068858888"/>
      </p:ext>
    </p:extLst>
  </p:cSld>
  <p:clrMapOvr>
    <a:masterClrMapping/>
  </p:clrMapOvr>
  <p:extLst>
    <p:ext uri="{6950BFC3-D8DA-4A85-94F7-54DA5524770B}">
      <p188:commentRel xmlns=""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4F9D807-4966-B60D-0F3D-849F796C3E76}"/>
              </a:ext>
            </a:extLst>
          </p:cNvPr>
          <p:cNvSpPr>
            <a:spLocks noGrp="1"/>
          </p:cNvSpPr>
          <p:nvPr>
            <p:ph type="title"/>
          </p:nvPr>
        </p:nvSpPr>
        <p:spPr>
          <a:xfrm rot="10800000" flipV="1">
            <a:off x="6326372" y="949011"/>
            <a:ext cx="5038060" cy="4959977"/>
          </a:xfrm>
        </p:spPr>
        <p:txBody>
          <a:bodyPr/>
          <a:lstStyle/>
          <a:p>
            <a:r>
              <a:rPr lang="cs-CZ" dirty="0">
                <a:latin typeface="+mn-lt"/>
              </a:rPr>
              <a:t>„Přestože fyzická stránka smrti je naší zhoubou, představa smrti je naší záchranou.“</a:t>
            </a:r>
          </a:p>
        </p:txBody>
      </p:sp>
      <p:pic>
        <p:nvPicPr>
          <p:cNvPr id="7" name="Zástupný obsah 6">
            <a:extLst>
              <a:ext uri="{FF2B5EF4-FFF2-40B4-BE49-F238E27FC236}">
                <a16:creationId xmlns:a16="http://schemas.microsoft.com/office/drawing/2014/main" xmlns="" id="{EFDD761C-CA9A-D4B7-1197-9CB8DE3636D8}"/>
              </a:ext>
            </a:extLst>
          </p:cNvPr>
          <p:cNvPicPr>
            <a:picLocks noGrp="1" noChangeAspect="1"/>
          </p:cNvPicPr>
          <p:nvPr>
            <p:ph idx="1"/>
          </p:nvPr>
        </p:nvPicPr>
        <p:blipFill>
          <a:blip r:embed="rId2"/>
          <a:stretch>
            <a:fillRect/>
          </a:stretch>
        </p:blipFill>
        <p:spPr>
          <a:xfrm>
            <a:off x="48411" y="30926"/>
            <a:ext cx="5481728" cy="6796148"/>
          </a:xfrm>
        </p:spPr>
      </p:pic>
    </p:spTree>
    <p:extLst>
      <p:ext uri="{BB962C8B-B14F-4D97-AF65-F5344CB8AC3E}">
        <p14:creationId xmlns:p14="http://schemas.microsoft.com/office/powerpoint/2010/main" val="207133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B96B36AD-D361-AB53-EF37-887C8B518630}"/>
              </a:ext>
            </a:extLst>
          </p:cNvPr>
          <p:cNvSpPr txBox="1"/>
          <p:nvPr/>
        </p:nvSpPr>
        <p:spPr>
          <a:xfrm flipH="1">
            <a:off x="8274049" y="2924174"/>
            <a:ext cx="2203451" cy="1107996"/>
          </a:xfrm>
          <a:prstGeom prst="rect">
            <a:avLst/>
          </a:prstGeom>
          <a:noFill/>
        </p:spPr>
        <p:txBody>
          <a:bodyPr wrap="square" rtlCol="0">
            <a:spAutoFit/>
          </a:bodyPr>
          <a:lstStyle/>
          <a:p>
            <a:r>
              <a:rPr lang="cs-CZ" sz="6600" dirty="0">
                <a:solidFill>
                  <a:schemeClr val="bg1"/>
                </a:solidFill>
                <a:highlight>
                  <a:srgbClr val="000000"/>
                </a:highlight>
              </a:rPr>
              <a:t>ŽIVOT</a:t>
            </a:r>
            <a:endParaRPr lang="cs-CZ" dirty="0">
              <a:solidFill>
                <a:schemeClr val="bg1"/>
              </a:solidFill>
              <a:highlight>
                <a:srgbClr val="000000"/>
              </a:highlight>
            </a:endParaRPr>
          </a:p>
        </p:txBody>
      </p:sp>
      <p:sp>
        <p:nvSpPr>
          <p:cNvPr id="5" name="Obdélník 4">
            <a:extLst>
              <a:ext uri="{FF2B5EF4-FFF2-40B4-BE49-F238E27FC236}">
                <a16:creationId xmlns:a16="http://schemas.microsoft.com/office/drawing/2014/main" xmlns="" id="{E1397E98-3579-B8F3-90B9-71096A7DB9AE}"/>
              </a:ext>
            </a:extLst>
          </p:cNvPr>
          <p:cNvSpPr/>
          <p:nvPr/>
        </p:nvSpPr>
        <p:spPr>
          <a:xfrm>
            <a:off x="0" y="0"/>
            <a:ext cx="64262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xmlns="" id="{1EADB75A-B4C5-AAAF-1C12-35FADED55655}"/>
              </a:ext>
            </a:extLst>
          </p:cNvPr>
          <p:cNvSpPr>
            <a:spLocks noGrp="1"/>
          </p:cNvSpPr>
          <p:nvPr>
            <p:ph type="title"/>
          </p:nvPr>
        </p:nvSpPr>
        <p:spPr>
          <a:xfrm>
            <a:off x="2108200" y="2924174"/>
            <a:ext cx="2209800" cy="1009651"/>
          </a:xfr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a:normAutofit/>
          </a:bodyPr>
          <a:lstStyle/>
          <a:p>
            <a:r>
              <a:rPr lang="cs-CZ" sz="6600" dirty="0"/>
              <a:t>SMRT </a:t>
            </a:r>
          </a:p>
        </p:txBody>
      </p:sp>
    </p:spTree>
    <p:extLst>
      <p:ext uri="{BB962C8B-B14F-4D97-AF65-F5344CB8AC3E}">
        <p14:creationId xmlns:p14="http://schemas.microsoft.com/office/powerpoint/2010/main" val="1330469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79712F3B-72B7-544B-6317-952EB900EFFB}"/>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542849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05233636-AB66-2533-3918-5923B37A915C}"/>
              </a:ext>
            </a:extLst>
          </p:cNvPr>
          <p:cNvPicPr>
            <a:picLocks noChangeAspect="1"/>
          </p:cNvPicPr>
          <p:nvPr/>
        </p:nvPicPr>
        <p:blipFill>
          <a:blip r:embed="rId2"/>
          <a:stretch>
            <a:fillRect/>
          </a:stretch>
        </p:blipFill>
        <p:spPr>
          <a:xfrm>
            <a:off x="1526023" y="0"/>
            <a:ext cx="9139954" cy="6858000"/>
          </a:xfrm>
          <a:prstGeom prst="rect">
            <a:avLst/>
          </a:prstGeom>
        </p:spPr>
      </p:pic>
    </p:spTree>
    <p:extLst>
      <p:ext uri="{BB962C8B-B14F-4D97-AF65-F5344CB8AC3E}">
        <p14:creationId xmlns:p14="http://schemas.microsoft.com/office/powerpoint/2010/main" val="354990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BC553A9-061B-4870-9225-01A412CC21EC}"/>
              </a:ext>
            </a:extLst>
          </p:cNvPr>
          <p:cNvSpPr>
            <a:spLocks noGrp="1"/>
          </p:cNvSpPr>
          <p:nvPr>
            <p:ph type="title"/>
          </p:nvPr>
        </p:nvSpPr>
        <p:spPr>
          <a:xfrm>
            <a:off x="3319572" y="131209"/>
            <a:ext cx="5552854" cy="1325563"/>
          </a:xfrm>
        </p:spPr>
        <p:txBody>
          <a:bodyPr/>
          <a:lstStyle/>
          <a:p>
            <a:r>
              <a:rPr lang="en-US" sz="4400" dirty="0"/>
              <a:t>DĚKUJI ZA POZORNOST</a:t>
            </a:r>
            <a:r>
              <a:rPr lang="cs-CZ" sz="4400" dirty="0"/>
              <a:t>!</a:t>
            </a:r>
            <a:endParaRPr lang="cs-CZ" dirty="0"/>
          </a:p>
        </p:txBody>
      </p:sp>
      <p:sp>
        <p:nvSpPr>
          <p:cNvPr id="3" name="TextovéPole 2">
            <a:extLst>
              <a:ext uri="{FF2B5EF4-FFF2-40B4-BE49-F238E27FC236}">
                <a16:creationId xmlns:a16="http://schemas.microsoft.com/office/drawing/2014/main" xmlns="" id="{2C76D8D7-0775-4C31-98ED-FAC023D603AD}"/>
              </a:ext>
            </a:extLst>
          </p:cNvPr>
          <p:cNvSpPr txBox="1"/>
          <p:nvPr/>
        </p:nvSpPr>
        <p:spPr>
          <a:xfrm>
            <a:off x="4765278" y="6225363"/>
            <a:ext cx="2661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Light" panose="020F0302020204030204"/>
                <a:ea typeface="+mn-ea"/>
                <a:cs typeface="+mn-cs"/>
              </a:rPr>
              <a:t>Mgr. Karolína ZEDNÍKOVÁ</a:t>
            </a:r>
          </a:p>
        </p:txBody>
      </p:sp>
      <p:pic>
        <p:nvPicPr>
          <p:cNvPr id="5" name="Obrázek 4">
            <a:extLst>
              <a:ext uri="{FF2B5EF4-FFF2-40B4-BE49-F238E27FC236}">
                <a16:creationId xmlns:a16="http://schemas.microsoft.com/office/drawing/2014/main" xmlns="" id="{508BBBEC-CDE6-AB2C-191D-BF74C75F0FB8}"/>
              </a:ext>
            </a:extLst>
          </p:cNvPr>
          <p:cNvPicPr>
            <a:picLocks noChangeAspect="1"/>
          </p:cNvPicPr>
          <p:nvPr/>
        </p:nvPicPr>
        <p:blipFill>
          <a:blip r:embed="rId2"/>
          <a:stretch>
            <a:fillRect/>
          </a:stretch>
        </p:blipFill>
        <p:spPr>
          <a:xfrm>
            <a:off x="2342714" y="1115337"/>
            <a:ext cx="7506569" cy="4971017"/>
          </a:xfrm>
          <a:prstGeom prst="rect">
            <a:avLst/>
          </a:prstGeom>
        </p:spPr>
      </p:pic>
    </p:spTree>
    <p:extLst>
      <p:ext uri="{BB962C8B-B14F-4D97-AF65-F5344CB8AC3E}">
        <p14:creationId xmlns:p14="http://schemas.microsoft.com/office/powerpoint/2010/main" val="328249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xmlns="" id="{945BAF9E-F415-DC5F-3BCC-C86E5CF5C921}"/>
              </a:ext>
            </a:extLst>
          </p:cNvPr>
          <p:cNvPicPr>
            <a:picLocks noChangeAspect="1"/>
          </p:cNvPicPr>
          <p:nvPr/>
        </p:nvPicPr>
        <p:blipFill>
          <a:blip r:embed="rId2"/>
          <a:stretch>
            <a:fillRect/>
          </a:stretch>
        </p:blipFill>
        <p:spPr>
          <a:xfrm>
            <a:off x="2026359" y="-445723"/>
            <a:ext cx="8139281" cy="7749446"/>
          </a:xfrm>
          <a:prstGeom prst="rect">
            <a:avLst/>
          </a:prstGeom>
        </p:spPr>
      </p:pic>
      <p:sp>
        <p:nvSpPr>
          <p:cNvPr id="2" name="Nadpis 1">
            <a:extLst>
              <a:ext uri="{FF2B5EF4-FFF2-40B4-BE49-F238E27FC236}">
                <a16:creationId xmlns:a16="http://schemas.microsoft.com/office/drawing/2014/main" xmlns="" id="{356FC6CA-ABC8-9169-41FB-68A5D4096E26}"/>
              </a:ext>
            </a:extLst>
          </p:cNvPr>
          <p:cNvSpPr>
            <a:spLocks noGrp="1"/>
          </p:cNvSpPr>
          <p:nvPr>
            <p:ph type="title"/>
          </p:nvPr>
        </p:nvSpPr>
        <p:spPr>
          <a:xfrm>
            <a:off x="4775909" y="1701800"/>
            <a:ext cx="3364791" cy="3454400"/>
          </a:xfrm>
        </p:spPr>
        <p:txBody>
          <a:bodyPr>
            <a:noAutofit/>
          </a:bodyPr>
          <a:lstStyle/>
          <a:p>
            <a:r>
              <a:rPr lang="cs-CZ" sz="7200" b="1" dirty="0"/>
              <a:t>SMRT v ŽIVOTĚ </a:t>
            </a:r>
          </a:p>
        </p:txBody>
      </p:sp>
    </p:spTree>
    <p:extLst>
      <p:ext uri="{BB962C8B-B14F-4D97-AF65-F5344CB8AC3E}">
        <p14:creationId xmlns:p14="http://schemas.microsoft.com/office/powerpoint/2010/main" val="3776262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7A90D12D-3DC0-4BC7-8143-3BE18EDB9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6" name="Obrázek 5">
            <a:extLst>
              <a:ext uri="{FF2B5EF4-FFF2-40B4-BE49-F238E27FC236}">
                <a16:creationId xmlns:a16="http://schemas.microsoft.com/office/drawing/2014/main" xmlns="" id="{3BEB6C82-6D21-4DEC-9DC4-54D25B9D83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Obrázek 7">
            <a:extLst>
              <a:ext uri="{FF2B5EF4-FFF2-40B4-BE49-F238E27FC236}">
                <a16:creationId xmlns:a16="http://schemas.microsoft.com/office/drawing/2014/main" xmlns="" id="{5128C891-53CA-43C9-BEE2-56F730BFE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346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DF6FA194-2A14-27B9-D1CF-B81E0E0745E9}"/>
              </a:ext>
            </a:extLst>
          </p:cNvPr>
          <p:cNvPicPr>
            <a:picLocks noChangeAspect="1"/>
          </p:cNvPicPr>
          <p:nvPr/>
        </p:nvPicPr>
        <p:blipFill>
          <a:blip r:embed="rId2"/>
          <a:stretch>
            <a:fillRect/>
          </a:stretch>
        </p:blipFill>
        <p:spPr>
          <a:xfrm>
            <a:off x="0" y="0"/>
            <a:ext cx="6616700" cy="6858000"/>
          </a:xfrm>
          <a:prstGeom prst="rect">
            <a:avLst/>
          </a:prstGeom>
        </p:spPr>
      </p:pic>
      <p:pic>
        <p:nvPicPr>
          <p:cNvPr id="5" name="Obrázek 4">
            <a:extLst>
              <a:ext uri="{FF2B5EF4-FFF2-40B4-BE49-F238E27FC236}">
                <a16:creationId xmlns:a16="http://schemas.microsoft.com/office/drawing/2014/main" xmlns="" id="{BFFD889C-3FEE-9198-E1B1-AB6A665E0773}"/>
              </a:ext>
            </a:extLst>
          </p:cNvPr>
          <p:cNvPicPr>
            <a:picLocks noChangeAspect="1"/>
          </p:cNvPicPr>
          <p:nvPr/>
        </p:nvPicPr>
        <p:blipFill>
          <a:blip r:embed="rId3"/>
          <a:stretch>
            <a:fillRect/>
          </a:stretch>
        </p:blipFill>
        <p:spPr>
          <a:xfrm>
            <a:off x="5473700" y="0"/>
            <a:ext cx="6718300" cy="6858000"/>
          </a:xfrm>
          <a:prstGeom prst="rect">
            <a:avLst/>
          </a:prstGeom>
        </p:spPr>
      </p:pic>
    </p:spTree>
    <p:extLst>
      <p:ext uri="{BB962C8B-B14F-4D97-AF65-F5344CB8AC3E}">
        <p14:creationId xmlns:p14="http://schemas.microsoft.com/office/powerpoint/2010/main" val="3871734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5DC5744-52CD-C3F0-AD4E-E6B92526973C}"/>
              </a:ext>
            </a:extLst>
          </p:cNvPr>
          <p:cNvSpPr>
            <a:spLocks noGrp="1"/>
          </p:cNvSpPr>
          <p:nvPr>
            <p:ph type="title"/>
          </p:nvPr>
        </p:nvSpPr>
        <p:spPr/>
        <p:txBody>
          <a:bodyPr>
            <a:normAutofit/>
          </a:bodyPr>
          <a:lstStyle/>
          <a:p>
            <a:r>
              <a:rPr lang="cs-CZ" dirty="0"/>
              <a:t>Malá doporučení pro debatu o smrti s </a:t>
            </a:r>
            <a:r>
              <a:rPr lang="cs-CZ" b="1" dirty="0"/>
              <a:t>DĚTMI</a:t>
            </a:r>
          </a:p>
        </p:txBody>
      </p:sp>
      <p:sp>
        <p:nvSpPr>
          <p:cNvPr id="3" name="Zástupný obsah 2">
            <a:extLst>
              <a:ext uri="{FF2B5EF4-FFF2-40B4-BE49-F238E27FC236}">
                <a16:creationId xmlns:a16="http://schemas.microsoft.com/office/drawing/2014/main" xmlns="" id="{59B7DDA6-3E59-270D-3281-02025C091180}"/>
              </a:ext>
            </a:extLst>
          </p:cNvPr>
          <p:cNvSpPr>
            <a:spLocks noGrp="1"/>
          </p:cNvSpPr>
          <p:nvPr>
            <p:ph idx="1"/>
          </p:nvPr>
        </p:nvSpPr>
        <p:spPr/>
        <p:txBody>
          <a:bodyPr/>
          <a:lstStyle/>
          <a:p>
            <a:r>
              <a:rPr lang="cs-CZ" sz="4400" b="1" dirty="0"/>
              <a:t>MLUVIT s nimi</a:t>
            </a:r>
            <a:r>
              <a:rPr lang="cs-CZ" sz="4400" dirty="0"/>
              <a:t>. </a:t>
            </a:r>
          </a:p>
          <a:p>
            <a:r>
              <a:rPr lang="cs-CZ" sz="3200" dirty="0"/>
              <a:t>Ujistit, že jsou otázky v pořádku. </a:t>
            </a:r>
          </a:p>
          <a:p>
            <a:r>
              <a:rPr lang="cs-CZ" sz="3200" dirty="0"/>
              <a:t>Vědět, že komunikujeme nejen slovy. </a:t>
            </a:r>
          </a:p>
          <a:p>
            <a:r>
              <a:rPr lang="cs-CZ" sz="3200" dirty="0"/>
              <a:t>Mluvit PRAVDIVĚ. </a:t>
            </a:r>
          </a:p>
          <a:p>
            <a:r>
              <a:rPr lang="cs-CZ" sz="3200" dirty="0"/>
              <a:t>Používat přesná slova namísto eufemismů.</a:t>
            </a:r>
          </a:p>
          <a:p>
            <a:r>
              <a:rPr lang="cs-CZ" sz="3200" dirty="0"/>
              <a:t>Uznat, když odpověď neznáme. </a:t>
            </a:r>
          </a:p>
          <a:p>
            <a:r>
              <a:rPr lang="cs-CZ" sz="3200" dirty="0"/>
              <a:t>Nezapomenout na dávku UKLIDNĚNÍ. </a:t>
            </a:r>
          </a:p>
          <a:p>
            <a:endParaRPr lang="cs-CZ" dirty="0"/>
          </a:p>
        </p:txBody>
      </p:sp>
    </p:spTree>
    <p:extLst>
      <p:ext uri="{BB962C8B-B14F-4D97-AF65-F5344CB8AC3E}">
        <p14:creationId xmlns:p14="http://schemas.microsoft.com/office/powerpoint/2010/main" val="307572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A8341F6E-5410-D8E1-8706-40766DF38604}"/>
              </a:ext>
            </a:extLst>
          </p:cNvPr>
          <p:cNvSpPr txBox="1"/>
          <p:nvPr/>
        </p:nvSpPr>
        <p:spPr>
          <a:xfrm>
            <a:off x="838200" y="782121"/>
            <a:ext cx="10515600" cy="5293757"/>
          </a:xfrm>
          <a:prstGeom prst="rect">
            <a:avLst/>
          </a:prstGeom>
          <a:pattFill prst="pct10">
            <a:fgClr>
              <a:schemeClr val="tx1"/>
            </a:fgClr>
            <a:bgClr>
              <a:schemeClr val="bg1"/>
            </a:bgClr>
          </a:pattFill>
          <a:ln w="38100">
            <a:solidFill>
              <a:schemeClr val="tx1"/>
            </a:solidFill>
          </a:ln>
        </p:spPr>
        <p:txBody>
          <a:bodyPr wrap="square" rtlCol="0">
            <a:spAutoFit/>
          </a:bodyPr>
          <a:lstStyle/>
          <a:p>
            <a:pPr algn="just"/>
            <a:r>
              <a:rPr lang="cs-CZ" sz="4000" dirty="0"/>
              <a:t>„</a:t>
            </a:r>
            <a:r>
              <a:rPr lang="cs-CZ" sz="4000" i="1" dirty="0"/>
              <a:t>Nejčastější rozpaky vznikají z obavy, že bychom mohli říct dítěti příliš mnoho a příliš brzy. Tento strach je samozřejmě zbytečný, protože dítě přijímá pouze informace, které jsou jeho věku a duševnímu obzoru přístupné a srozumitelné, všechno ostatní okamžitě pustí ze zřetele. Spíš bychom se měli snažit o to, abychom toho dítěti neřekli příliš málo a příliš pozdě</a:t>
            </a:r>
            <a:r>
              <a:rPr lang="cs-CZ" sz="4000" dirty="0"/>
              <a:t>.“ </a:t>
            </a:r>
            <a:r>
              <a:rPr lang="cs-CZ" sz="2400" dirty="0"/>
              <a:t>M. Rašková</a:t>
            </a:r>
          </a:p>
          <a:p>
            <a:endParaRPr lang="cs-CZ" dirty="0"/>
          </a:p>
        </p:txBody>
      </p:sp>
    </p:spTree>
    <p:extLst>
      <p:ext uri="{BB962C8B-B14F-4D97-AF65-F5344CB8AC3E}">
        <p14:creationId xmlns:p14="http://schemas.microsoft.com/office/powerpoint/2010/main" val="419932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139BF37D-FC19-4F4A-AA2B-2CEE60849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28013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xmlns="" id="{5A5C3DB4-E86B-6E55-3647-9E8B80B9E4A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cs-CZ"/>
          </a:p>
        </p:txBody>
      </p:sp>
      <p:sp>
        <p:nvSpPr>
          <p:cNvPr id="5" name="Zástupný obsah 2">
            <a:extLst>
              <a:ext uri="{FF2B5EF4-FFF2-40B4-BE49-F238E27FC236}">
                <a16:creationId xmlns:a16="http://schemas.microsoft.com/office/drawing/2014/main" xmlns="" id="{20DB27ED-5A50-4AD6-0CB2-00DD1F0B8E78}"/>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cs-CZ"/>
          </a:p>
        </p:txBody>
      </p:sp>
      <p:sp>
        <p:nvSpPr>
          <p:cNvPr id="6" name="TextovéPole 5">
            <a:extLst>
              <a:ext uri="{FF2B5EF4-FFF2-40B4-BE49-F238E27FC236}">
                <a16:creationId xmlns:a16="http://schemas.microsoft.com/office/drawing/2014/main" xmlns="" id="{04CCC219-7225-92D7-A33C-D1C61BC80C9F}"/>
              </a:ext>
            </a:extLst>
          </p:cNvPr>
          <p:cNvSpPr txBox="1"/>
          <p:nvPr/>
        </p:nvSpPr>
        <p:spPr>
          <a:xfrm>
            <a:off x="838200" y="474345"/>
            <a:ext cx="10515600" cy="5909310"/>
          </a:xfrm>
          <a:prstGeom prst="rect">
            <a:avLst/>
          </a:prstGeom>
          <a:pattFill prst="pct10">
            <a:fgClr>
              <a:schemeClr val="tx1"/>
            </a:fgClr>
            <a:bgClr>
              <a:schemeClr val="bg1"/>
            </a:bgClr>
          </a:pattFill>
          <a:ln w="38100">
            <a:solidFill>
              <a:schemeClr val="tx1"/>
            </a:solidFill>
          </a:ln>
        </p:spPr>
        <p:txBody>
          <a:bodyPr wrap="square" rtlCol="0">
            <a:spAutoFit/>
          </a:bodyPr>
          <a:lstStyle/>
          <a:p>
            <a:pPr algn="just"/>
            <a:r>
              <a:rPr lang="cs-CZ" sz="4000" dirty="0"/>
              <a:t>„</a:t>
            </a:r>
            <a:r>
              <a:rPr lang="cs-CZ" sz="4000" i="1" dirty="0">
                <a:ea typeface="Calibri" panose="020F0502020204030204" pitchFamily="34" charset="0"/>
                <a:cs typeface="Times New Roman" panose="02020603050405020304" pitchFamily="18" charset="0"/>
              </a:rPr>
              <a:t>K</a:t>
            </a:r>
            <a:r>
              <a:rPr lang="cs-CZ" sz="4000" i="1" dirty="0">
                <a:effectLst/>
                <a:ea typeface="Calibri" panose="020F0502020204030204" pitchFamily="34" charset="0"/>
                <a:cs typeface="Times New Roman" panose="02020603050405020304" pitchFamily="18" charset="0"/>
              </a:rPr>
              <a:t>dyž děti opustí domov a na obzoru se objevují koncové body profesní kariéry, propuká </a:t>
            </a:r>
            <a:r>
              <a:rPr lang="cs-CZ" sz="4000" i="1" dirty="0">
                <a:ea typeface="Calibri" panose="020F0502020204030204" pitchFamily="34" charset="0"/>
                <a:cs typeface="Times New Roman" panose="02020603050405020304" pitchFamily="18" charset="0"/>
              </a:rPr>
              <a:t>u nás </a:t>
            </a:r>
            <a:r>
              <a:rPr lang="cs-CZ" sz="4000" i="1" dirty="0">
                <a:effectLst/>
                <a:ea typeface="Calibri" panose="020F0502020204030204" pitchFamily="34" charset="0"/>
                <a:cs typeface="Times New Roman" panose="02020603050405020304" pitchFamily="18" charset="0"/>
              </a:rPr>
              <a:t>krize středního věku a s plnou silou vybuchuje i úzkost ze smrti. Jak dosahujeme vrcholu života a hledíme na cestu před sebou, pochopíme, že tato cesta už nesměřuje vzhůru, ale svažuje se směrem k ochabování a zmenšování. </a:t>
            </a:r>
            <a:r>
              <a:rPr lang="cs-CZ" sz="4000" b="1" i="1" dirty="0">
                <a:effectLst/>
                <a:ea typeface="Calibri" panose="020F0502020204030204" pitchFamily="34" charset="0"/>
                <a:cs typeface="Times New Roman" panose="02020603050405020304" pitchFamily="18" charset="0"/>
              </a:rPr>
              <a:t>Od toho okamžiku se obavy ze smrti už nikdy z naší mysli nevzdálí příliš daleko</a:t>
            </a:r>
            <a:r>
              <a:rPr lang="cs-CZ" sz="4000" i="1" dirty="0">
                <a:effectLst/>
                <a:ea typeface="Calibri" panose="020F0502020204030204" pitchFamily="34" charset="0"/>
                <a:cs typeface="Times New Roman" panose="02020603050405020304" pitchFamily="18" charset="0"/>
              </a:rPr>
              <a:t>.</a:t>
            </a:r>
            <a:r>
              <a:rPr lang="cs-CZ" sz="4000" dirty="0"/>
              <a:t>“ </a:t>
            </a:r>
            <a:r>
              <a:rPr lang="cs-CZ" sz="2400" dirty="0"/>
              <a:t>I. </a:t>
            </a:r>
            <a:r>
              <a:rPr lang="cs-CZ" sz="2400" dirty="0" err="1"/>
              <a:t>Yalom</a:t>
            </a:r>
            <a:r>
              <a:rPr lang="cs-CZ" sz="2400" dirty="0"/>
              <a:t> </a:t>
            </a:r>
          </a:p>
          <a:p>
            <a:endParaRPr lang="cs-CZ" dirty="0"/>
          </a:p>
        </p:txBody>
      </p:sp>
    </p:spTree>
    <p:extLst>
      <p:ext uri="{BB962C8B-B14F-4D97-AF65-F5344CB8AC3E}">
        <p14:creationId xmlns:p14="http://schemas.microsoft.com/office/powerpoint/2010/main" val="421699444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050D083473144F9A861A001D925D24" ma:contentTypeVersion="12" ma:contentTypeDescription="Vytvoří nový dokument" ma:contentTypeScope="" ma:versionID="7ac570c1ffccb5d040b2ae0b7374cf9d">
  <xsd:schema xmlns:xsd="http://www.w3.org/2001/XMLSchema" xmlns:xs="http://www.w3.org/2001/XMLSchema" xmlns:p="http://schemas.microsoft.com/office/2006/metadata/properties" xmlns:ns2="c474cee1-b8df-49ea-ab09-ca7c786c2bfd" xmlns:ns3="32633a12-e90d-4ca1-9f47-2d17407bea11" targetNamespace="http://schemas.microsoft.com/office/2006/metadata/properties" ma:root="true" ma:fieldsID="11c20b80cd66f46618db1400aa490f2d" ns2:_="" ns3:_="">
    <xsd:import namespace="c474cee1-b8df-49ea-ab09-ca7c786c2bfd"/>
    <xsd:import namespace="32633a12-e90d-4ca1-9f47-2d17407bea1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74cee1-b8df-49ea-ab09-ca7c786c2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e71aaf91-3a5c-4efb-b5c9-b306a122f84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633a12-e90d-4ca1-9f47-2d17407bea1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9d235ba-e592-4fca-bee5-e862b86e9578}" ma:internalName="TaxCatchAll" ma:showField="CatchAllData" ma:web="32633a12-e90d-4ca1-9f47-2d17407be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722374-BBA8-454C-AA63-12EDEB3F88C5}"/>
</file>

<file path=customXml/itemProps2.xml><?xml version="1.0" encoding="utf-8"?>
<ds:datastoreItem xmlns:ds="http://schemas.openxmlformats.org/officeDocument/2006/customXml" ds:itemID="{E4D7FE5E-1B2F-4B0B-BB08-916711878CA4}"/>
</file>

<file path=docProps/app.xml><?xml version="1.0" encoding="utf-8"?>
<Properties xmlns="http://schemas.openxmlformats.org/officeDocument/2006/extended-properties" xmlns:vt="http://schemas.openxmlformats.org/officeDocument/2006/docPropsVTypes">
  <TotalTime>2510</TotalTime>
  <Words>394</Words>
  <Application>Microsoft Office PowerPoint</Application>
  <PresentationFormat>Vlastní</PresentationFormat>
  <Paragraphs>50</Paragraphs>
  <Slides>22</Slides>
  <Notes>0</Notes>
  <HiddenSlides>0</HiddenSlides>
  <MMClips>0</MMClips>
  <ScaleCrop>false</ScaleCrop>
  <HeadingPairs>
    <vt:vector size="4" baseType="variant">
      <vt:variant>
        <vt:lpstr>Motiv</vt:lpstr>
      </vt:variant>
      <vt:variant>
        <vt:i4>1</vt:i4>
      </vt:variant>
      <vt:variant>
        <vt:lpstr>Nadpisy snímků</vt:lpstr>
      </vt:variant>
      <vt:variant>
        <vt:i4>22</vt:i4>
      </vt:variant>
    </vt:vector>
  </HeadingPairs>
  <TitlesOfParts>
    <vt:vector size="23" baseType="lpstr">
      <vt:lpstr>Motiv Office</vt:lpstr>
      <vt:lpstr>Téma SMRTI v životě každého seniora </vt:lpstr>
      <vt:lpstr>SMRT </vt:lpstr>
      <vt:lpstr>SMRT v ŽIVOTĚ </vt:lpstr>
      <vt:lpstr>Prezentace aplikace PowerPoint</vt:lpstr>
      <vt:lpstr>Prezentace aplikace PowerPoint</vt:lpstr>
      <vt:lpstr>Malá doporučení pro debatu o smrti s DĚTMI</vt:lpstr>
      <vt:lpstr>Prezentace aplikace PowerPoint</vt:lpstr>
      <vt:lpstr>Prezentace aplikace PowerPoint</vt:lpstr>
      <vt:lpstr>Prezentace aplikace PowerPoint</vt:lpstr>
      <vt:lpstr>Prezentace aplikace PowerPoint</vt:lpstr>
      <vt:lpstr>„Bylo by lepší, kdybych se už neprobudil.“  „Přidělávám rodině jen starosti, už by bylo lepší, kdybych tu nebyla.“  „Takhle jsem si to nepředstavovala, jsem tady zbytečně.“  „Bojím se, co mě čeká.“  „Smrti se nebojím, je to přirozená věc.“ </vt:lpstr>
      <vt:lpstr>JAK NA TO MŮŽEME REAGOVAT?</vt:lpstr>
      <vt:lpstr>„Takhle nesmíš mluvit, ty tady s námi budeš do stovky.“ </vt:lpstr>
      <vt:lpstr>Nová výzva. </vt:lpstr>
      <vt:lpstr>Kdy je třeba naše větší AKTIVITA? </vt:lpstr>
      <vt:lpstr>Kdy je třeba náš větší KLID? </vt:lpstr>
      <vt:lpstr>AKTIVITA v rámci KLIDU</vt:lpstr>
      <vt:lpstr>Otázka pod čarou: Jak takovou práci dlouhodobě dělat, abychom byli přítomní, citliví a vnímaví, ale zároveň aby to příliš neřezalo do nás samotných? </vt:lpstr>
      <vt:lpstr>„Přestože fyzická stránka smrti je naší zhoubou, představa smrti je naší záchranou.“</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Haragosova</dc:creator>
  <cp:lastModifiedBy>Minarcikova</cp:lastModifiedBy>
  <cp:revision>9</cp:revision>
  <dcterms:created xsi:type="dcterms:W3CDTF">2023-09-07T17:55:37Z</dcterms:created>
  <dcterms:modified xsi:type="dcterms:W3CDTF">2023-09-11T10:03:31Z</dcterms:modified>
</cp:coreProperties>
</file>