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429" r:id="rId3"/>
    <p:sldId id="446" r:id="rId4"/>
    <p:sldId id="453" r:id="rId5"/>
    <p:sldId id="454" r:id="rId6"/>
    <p:sldId id="460" r:id="rId7"/>
    <p:sldId id="461" r:id="rId8"/>
    <p:sldId id="464" r:id="rId9"/>
    <p:sldId id="459" r:id="rId10"/>
    <p:sldId id="432" r:id="rId11"/>
    <p:sldId id="435" r:id="rId12"/>
    <p:sldId id="436" r:id="rId13"/>
    <p:sldId id="451" r:id="rId14"/>
    <p:sldId id="452" r:id="rId15"/>
    <p:sldId id="439" r:id="rId16"/>
    <p:sldId id="449" r:id="rId17"/>
    <p:sldId id="455" r:id="rId18"/>
    <p:sldId id="465" r:id="rId19"/>
    <p:sldId id="458" r:id="rId20"/>
    <p:sldId id="466" r:id="rId21"/>
    <p:sldId id="456" r:id="rId22"/>
    <p:sldId id="467" r:id="rId23"/>
    <p:sldId id="457" r:id="rId24"/>
    <p:sldId id="468" r:id="rId25"/>
    <p:sldId id="437" r:id="rId26"/>
    <p:sldId id="447" r:id="rId27"/>
    <p:sldId id="463" r:id="rId28"/>
  </p:sldIdLst>
  <p:sldSz cx="12192000" cy="6858000"/>
  <p:notesSz cx="6889750" cy="100218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235"/>
    <a:srgbClr val="A87681"/>
    <a:srgbClr val="F7F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79006" autoAdjust="0"/>
  </p:normalViewPr>
  <p:slideViewPr>
    <p:cSldViewPr snapToGrid="0">
      <p:cViewPr varScale="1">
        <p:scale>
          <a:sx n="53" d="100"/>
          <a:sy n="53" d="100"/>
        </p:scale>
        <p:origin x="10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411E1D0-41E8-8804-88AD-2D11481F7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FEA028-45B8-F464-675E-AF6E225BA0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419DE64-F175-4A50-9F66-381DDA5BE436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1A7690-295E-355E-7496-F7D4932A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6C42E0-BB51-BFA0-9ADF-5E8391B0B4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56B3B45-BD20-427E-A583-DFBE1EE55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51929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6F77B15-AFFA-46FE-A8A5-CFAA87E04F72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368300"/>
            <a:ext cx="4508500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353320" y="2980242"/>
            <a:ext cx="6147777" cy="68489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59028B77-B6D6-4610-90D8-B3C26087BB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1782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877279F5-062F-E07A-0D63-5F89AFF99B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cs-CZ" sz="1100" dirty="0"/>
              <a:t>V rámci zhoršujícího stavu člověk ztrácí schopnost verbálně komunikovat a také chápat verbální komunikaci. Důležitou se stává neverbální komunikace, oční kontakt, tělesný postoj a právě doteky. V BS doteky nazýváme mosty v komunikaci. </a:t>
            </a:r>
            <a:r>
              <a:rPr lang="cs-CZ" sz="1100" b="1" dirty="0">
                <a:solidFill>
                  <a:srgbClr val="000000"/>
                </a:solidFill>
              </a:rPr>
              <a:t>Jak spolu mluvíme v okamžiku, kdy už na slova není síla? 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/>
              <a:t>Až do smrti člověk vnímá doteky. V poslední fázi se stává dotek komunikačním médiem -  </a:t>
            </a:r>
            <a:r>
              <a:rPr lang="cs-CZ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dotek vyjadřuje blízkost, bezpečí, jistotu a důvěru.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/>
              <a:t>Doteky jsou během péče o klienta běžnou rutinou. Pečující se klientů dotýkají během celého dne. </a:t>
            </a:r>
          </a:p>
          <a:p>
            <a:endParaRPr lang="cs-CZ" sz="1100" dirty="0"/>
          </a:p>
          <a:p>
            <a:r>
              <a:rPr lang="cs-CZ" sz="1100" dirty="0"/>
              <a:t>Mohou mít různou kvalitu: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Nepříjemné,  Drsné,  Bolestivé,  Letmé, povrchní,   Opatrné,  Pevné, Láskyplné</a:t>
            </a:r>
          </a:p>
          <a:p>
            <a:endParaRPr lang="cs-CZ" sz="1100" dirty="0"/>
          </a:p>
          <a:p>
            <a:r>
              <a:rPr lang="cs-CZ" sz="1100" dirty="0"/>
              <a:t>Během péče jsou doteky většinou: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Účelné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Rychlé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Rutinní</a:t>
            </a:r>
          </a:p>
          <a:p>
            <a:endParaRPr lang="cs-CZ" sz="1100" dirty="0"/>
          </a:p>
          <a:p>
            <a:r>
              <a:rPr lang="cs-CZ" sz="1100" dirty="0">
                <a:solidFill>
                  <a:srgbClr val="FFFFFF"/>
                </a:solidFill>
              </a:rPr>
              <a:t>Jedním z projevů plasticity nervového systému je schopnost uložit a uchovávat informace. </a:t>
            </a:r>
          </a:p>
          <a:p>
            <a:r>
              <a:rPr lang="cs-CZ" sz="1100" dirty="0">
                <a:solidFill>
                  <a:srgbClr val="FFFFFF"/>
                </a:solidFill>
              </a:rPr>
              <a:t>Lidský mozek disponuje schopnosti uchovávat životní návyky v paměťových drahách ve více regionech – proto lze cílenou stimulací uložených vzpomínek znovu aktivovat jeho činnost.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V případě, že je okolí z nějakého důvodu </a:t>
            </a:r>
            <a:r>
              <a:rPr lang="cs-CZ" sz="1100" b="1" dirty="0">
                <a:solidFill>
                  <a:srgbClr val="FFFFFF"/>
                </a:solidFill>
              </a:rPr>
              <a:t>chudé na podněty, stimuly</a:t>
            </a:r>
            <a:r>
              <a:rPr lang="cs-CZ" sz="1100" dirty="0">
                <a:solidFill>
                  <a:srgbClr val="FFFFFF"/>
                </a:solidFill>
              </a:rPr>
              <a:t> dochází k </a:t>
            </a:r>
            <a:r>
              <a:rPr lang="cs-CZ" sz="1100" b="1" dirty="0">
                <a:solidFill>
                  <a:srgbClr val="FFFFFF"/>
                </a:solidFill>
              </a:rPr>
              <a:t>senzorické deprivaci</a:t>
            </a:r>
            <a:r>
              <a:rPr lang="cs-CZ" sz="1100" dirty="0">
                <a:solidFill>
                  <a:srgbClr val="FFFFFF"/>
                </a:solidFill>
              </a:rPr>
              <a:t>.</a:t>
            </a:r>
          </a:p>
          <a:p>
            <a:r>
              <a:rPr lang="cs-CZ" sz="1100" b="1" dirty="0">
                <a:solidFill>
                  <a:srgbClr val="FFFFFF"/>
                </a:solidFill>
              </a:rPr>
              <a:t>nedostatek pohybové aktivity</a:t>
            </a:r>
            <a:r>
              <a:rPr lang="cs-CZ" sz="1100" dirty="0">
                <a:solidFill>
                  <a:srgbClr val="FFFFFF"/>
                </a:solidFill>
              </a:rPr>
              <a:t> má za následek </a:t>
            </a:r>
            <a:r>
              <a:rPr lang="cs-CZ" sz="1100" b="1" dirty="0">
                <a:solidFill>
                  <a:srgbClr val="FFFFFF"/>
                </a:solidFill>
              </a:rPr>
              <a:t>motorickou deprivaci</a:t>
            </a:r>
            <a:r>
              <a:rPr lang="cs-CZ" sz="1100" dirty="0">
                <a:solidFill>
                  <a:srgbClr val="FFFFFF"/>
                </a:solidFill>
              </a:rPr>
              <a:t>.</a:t>
            </a: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Společná </a:t>
            </a:r>
            <a:r>
              <a:rPr lang="cs-CZ" sz="1100" b="1" u="sng" dirty="0">
                <a:solidFill>
                  <a:srgbClr val="FFFFFF"/>
                </a:solidFill>
              </a:rPr>
              <a:t>senzomotorická deprivace</a:t>
            </a:r>
            <a:r>
              <a:rPr lang="cs-CZ" sz="1100" dirty="0">
                <a:solidFill>
                  <a:srgbClr val="FFFFFF"/>
                </a:solidFill>
              </a:rPr>
              <a:t> </a:t>
            </a:r>
            <a:r>
              <a:rPr lang="cs-CZ" sz="1100" b="1" u="sng" dirty="0">
                <a:solidFill>
                  <a:srgbClr val="FFFFFF"/>
                </a:solidFill>
              </a:rPr>
              <a:t>podmiňuje nedostatečnou organizaci mozkové tkáně, a tím redukovanou schopnost výkonu mozku.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94F3FF66-096F-91AF-A18E-BE33345A205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31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cs-CZ" sz="1100" dirty="0"/>
              <a:t>Doteky jsou ale víc než jen nás prostředek k dosažení cíle.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Doteky jsou setkání, komunikace, doteky jsou vzájemnou interakcí.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Zejména pak, ti co se dotýkají druhých, by si měli být vědomi účinku svého doteku  na druhém.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Většinou jsme se schopni chránit před nepříjemnými doteky. Pokud to ovšem stav již nedovoluje, odtáhnout se, nebo přímo odejít, reakce bývají často změny dýchání – rytmus se zrychlí, dýchání je povrchní – nebo dojde ke změně svalového tonu.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Pečující by měl být pro tyto signály vnímavý uvědomovat si, v případě těchto projevů co klient vyjadřuje a co nám tím dává najevo. Vztah vzájemné pozornosti a uznání je důležitým aspektem při aplikaci BS.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Každým dotekem vzniká, mezi tím co se dotýká a tím co doteky přijímá, vztah. Při doteku, který je přátelský, vnímá že je respektován a tento dotyk pak vytváří vzájemnou důvěru. </a:t>
            </a:r>
          </a:p>
          <a:p>
            <a:pPr defTabSz="966338">
              <a:defRPr/>
            </a:pPr>
            <a:endParaRPr lang="cs-CZ" sz="1100" dirty="0"/>
          </a:p>
          <a:p>
            <a:pPr defTabSz="966338">
              <a:defRPr/>
            </a:pPr>
            <a:r>
              <a:rPr lang="cs-CZ" sz="1100" dirty="0"/>
              <a:t>Vnímáte svůj protějšek jako člověka a setkáváte se s ním.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11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18260906-F0DF-0775-FF31-426E75D8B6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2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kern="100" dirty="0">
                <a:cs typeface="Times New Roman" panose="02020603050405020304" pitchFamily="18" charset="0"/>
              </a:rPr>
              <a:t>Nabízíme pouze takové stimulace a podněty, které  umírajícímu jsou příjemné a které může přijmout. Otevírají nám možnosti být s umírajícím, jako šancí s ním moci komunikovat a moci ho doprovázet. Musíme být připraveni, pokud si umírající bude přát, nechat ho jít. </a:t>
            </a:r>
          </a:p>
          <a:p>
            <a:endParaRPr lang="cs-CZ" sz="1100" kern="100" dirty="0">
              <a:cs typeface="Times New Roman" panose="02020603050405020304" pitchFamily="18" charset="0"/>
            </a:endParaRPr>
          </a:p>
          <a:p>
            <a:r>
              <a:rPr lang="cs-CZ" sz="1100" kern="100" dirty="0">
                <a:cs typeface="Times New Roman" panose="02020603050405020304" pitchFamily="18" charset="0"/>
              </a:rPr>
              <a:t>Důležité jsou pro nás informace z biografie klienta, ty které známe, i ty, které můžeme kdykoliv získat během péče. 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Které osoby jsou pro klienta důležité?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Které doteky má rád? Kde má rád doteky?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Které ne?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Které vibrace má rád a které ne?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Jaké polohy upřednostňuje a které jsou mu nepříjemné?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Které </a:t>
            </a:r>
            <a:r>
              <a:rPr lang="cs-CZ" sz="1100" kern="100" dirty="0" err="1">
                <a:cs typeface="Times New Roman" panose="02020603050405020304" pitchFamily="18" charset="0"/>
              </a:rPr>
              <a:t>audiorytmické</a:t>
            </a:r>
            <a:r>
              <a:rPr lang="cs-CZ" sz="1100" kern="100" dirty="0">
                <a:cs typeface="Times New Roman" panose="02020603050405020304" pitchFamily="18" charset="0"/>
              </a:rPr>
              <a:t> zvuky jsou mu příjemné a které naopak ne?</a:t>
            </a:r>
          </a:p>
          <a:p>
            <a:pPr marL="181188" indent="-181188">
              <a:buFontTx/>
              <a:buChar char="-"/>
            </a:pPr>
            <a:r>
              <a:rPr lang="cs-CZ" sz="1100" kern="100" dirty="0">
                <a:cs typeface="Times New Roman" panose="02020603050405020304" pitchFamily="18" charset="0"/>
              </a:rPr>
              <a:t>Jaké chutě má rád a které ne?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/>
              <a:t>Jaké potřeby mají umírající s demencí?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bezpečí a blízkosti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Rituály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důvěry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Důležité osoby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Akceptující přístup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Nemít bolesti</a:t>
            </a:r>
          </a:p>
          <a:p>
            <a:pPr marL="181188" indent="-181188">
              <a:buFontTx/>
              <a:buChar char="-"/>
            </a:pPr>
            <a:endParaRPr lang="cs-CZ" sz="1100" dirty="0"/>
          </a:p>
          <a:p>
            <a:r>
              <a:rPr lang="cs-CZ" sz="1100" dirty="0"/>
              <a:t>Krásná přednáška o rituálech a </a:t>
            </a:r>
            <a:r>
              <a:rPr lang="cs-CZ" sz="1100" dirty="0" err="1"/>
              <a:t>rozoučení</a:t>
            </a:r>
            <a:r>
              <a:rPr lang="cs-CZ" sz="1100" dirty="0"/>
              <a:t> od Mgr. Grofové černé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DOKONČENÍ ÚKOLŮ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SMÍŘENÍ – lítost, </a:t>
            </a:r>
            <a:r>
              <a:rPr lang="cs-CZ" sz="1100" dirty="0" err="1"/>
              <a:t>odpuštění,přijetí</a:t>
            </a:r>
            <a:endParaRPr lang="cs-CZ" sz="1100" dirty="0"/>
          </a:p>
          <a:p>
            <a:pPr marL="181188" indent="-181188">
              <a:buFontTx/>
              <a:buChar char="-"/>
            </a:pPr>
            <a:r>
              <a:rPr lang="cs-CZ" sz="1100" dirty="0"/>
              <a:t>Potřeba ROZLOUČENÍ – děkuji, odpuštění, je mi to líto, odpouštím ti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NADĚJE – že život měl smysl, nebudu zapomenut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ZAKOTVENÍ – někam patřím, návrat ke kořenům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Potřeba SPOČINUTÍ – v důvěře, že jsem součástí něčeho většího, co pokračuje dál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12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895F77EA-965F-BD88-26B6-067F869B94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716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BS respektuje hlubší emoce ne inteligenci a je o přítomnosti, současnosti skrze bezprostřední rozpoznání.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44F95206-3A23-AA79-4A5B-1E97A86994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55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Kdo chce pečovat o umírající, pomáhat jim, doprovázet je, musí být připraven přijmout druhého takového jaký je, a zříci se jakéhokoliv hodnocení.</a:t>
            </a:r>
          </a:p>
          <a:p>
            <a:endParaRPr lang="cs-CZ" sz="1100" dirty="0"/>
          </a:p>
          <a:p>
            <a:r>
              <a:rPr lang="cs-CZ" sz="1100" dirty="0"/>
              <a:t>Somatická stimulace umožňuje poskytování stimulací a podnětů, které zprostředkovává naše pokožka, naše svaly a naše klouby. Kůže je naším nejranějším a největším smyslovým orgánem. Na začátku života, kdy ještě není možná verbální komunikace, a stejně tak na konci života, kdy už na verbální komunikaci scházejí síly, je jedinou možností navázání kontaktu a komunikace s okolím.  </a:t>
            </a:r>
          </a:p>
          <a:p>
            <a:endParaRPr lang="cs-CZ" sz="1100" dirty="0"/>
          </a:p>
          <a:p>
            <a:pPr algn="ctr"/>
            <a:r>
              <a:rPr lang="cs-CZ" sz="1100" dirty="0"/>
              <a:t>Jejím cílem je umožnit klientovi zprostředkovávat jednoznačné informace o:</a:t>
            </a:r>
          </a:p>
          <a:p>
            <a:pPr algn="ctr"/>
            <a:endParaRPr lang="cs-CZ" sz="1100" dirty="0"/>
          </a:p>
          <a:p>
            <a:pPr algn="ctr"/>
            <a:r>
              <a:rPr lang="cs-CZ" sz="1100" dirty="0"/>
              <a:t>uvědomění si vlastního těla,</a:t>
            </a:r>
          </a:p>
          <a:p>
            <a:pPr algn="ctr"/>
            <a:r>
              <a:rPr lang="cs-CZ" sz="1100" dirty="0"/>
              <a:t>tělesné pohody,</a:t>
            </a:r>
          </a:p>
          <a:p>
            <a:pPr algn="ctr"/>
            <a:r>
              <a:rPr lang="cs-CZ" sz="1100" dirty="0"/>
              <a:t>stimulace tělesných hranic,</a:t>
            </a:r>
          </a:p>
          <a:p>
            <a:pPr algn="ctr"/>
            <a:r>
              <a:rPr lang="cs-CZ" sz="1100" dirty="0"/>
              <a:t>orientaci na vlastním těle, </a:t>
            </a:r>
          </a:p>
          <a:p>
            <a:pPr algn="ctr"/>
            <a:endParaRPr lang="cs-CZ" sz="1100" dirty="0"/>
          </a:p>
          <a:p>
            <a:pPr algn="ctr"/>
            <a:r>
              <a:rPr lang="cs-CZ" sz="1100" dirty="0"/>
              <a:t>UVĚDOMĚNÍ SI VLASTNÍ IDENTITY.</a:t>
            </a:r>
          </a:p>
          <a:p>
            <a:pPr algn="l"/>
            <a:endParaRPr lang="cs-CZ" sz="1100" dirty="0"/>
          </a:p>
          <a:p>
            <a:pPr algn="l"/>
            <a:r>
              <a:rPr lang="cs-CZ" sz="1100" dirty="0"/>
              <a:t>Tím nejjednodušším, v somatické stimulaci je DOTEK. Dotek zprostředkovaný našimi rukami. Ty mohou být pro umírajícího příjemné, ale mohou jej také vystrašit. Je nutné brát v úvahu jaké doteky během života ten o oho pečujeme zažil. Například negativní vzpomínky spojené s doteky – znásilnění, bolesti…</a:t>
            </a:r>
          </a:p>
          <a:p>
            <a:pPr algn="l"/>
            <a:endParaRPr lang="cs-CZ" sz="1100" dirty="0"/>
          </a:p>
          <a:p>
            <a:pPr algn="l"/>
            <a:r>
              <a:rPr lang="cs-CZ" sz="1100" dirty="0"/>
              <a:t>Stejně tak aktuální situace, ve které se umírající nachází (smutek, strach, bolesti, bezmoc), má pro tělesný kontakt skrze doteky zásadní význam. </a:t>
            </a:r>
          </a:p>
          <a:p>
            <a:endParaRPr lang="cs-CZ" sz="1100" dirty="0"/>
          </a:p>
          <a:p>
            <a:r>
              <a:rPr lang="cs-CZ" sz="1100" dirty="0"/>
              <a:t>Pomocí doteku tělo na tělo informujeme klienta o našem vztahu k němu. U umírajících je často dotek jedinou možnou formou komunikace. Pravidelnost, klid, intenzivní práce s doteky buduje mezi umírajícím a pečujícím pocit důvěry.</a:t>
            </a:r>
          </a:p>
          <a:p>
            <a:endParaRPr lang="cs-CZ" sz="1100" dirty="0"/>
          </a:p>
          <a:p>
            <a:r>
              <a:rPr lang="cs-CZ" sz="1100" dirty="0"/>
              <a:t>Nemusí ale jít vždy o kontakt přímo na kůži, je možné použít médium – třeba ručník, </a:t>
            </a:r>
            <a:r>
              <a:rPr lang="cs-CZ" sz="1100" dirty="0" err="1"/>
              <a:t>žíňka</a:t>
            </a:r>
            <a:r>
              <a:rPr lang="cs-CZ" sz="1100" dirty="0"/>
              <a:t> – vytváří odstup mezi klientem a pečujícím a klient má tak možnost plně si uvědomovat sám sebe. </a:t>
            </a:r>
          </a:p>
          <a:p>
            <a:endParaRPr lang="cs-CZ" sz="1100" dirty="0"/>
          </a:p>
          <a:p>
            <a:pPr algn="l"/>
            <a:r>
              <a:rPr lang="cs-CZ" sz="1100" dirty="0" err="1"/>
              <a:t>Bienstein</a:t>
            </a:r>
            <a:r>
              <a:rPr lang="cs-CZ" sz="1100" dirty="0"/>
              <a:t> a Fröhlich stanovili základní body v péči, které je třeba vzít během péče v úvahu: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Vyhýbat se bodovým dotekům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Vyhýbat se povrchním dotekům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Vyhýbat se trhaným a rozptylujícím dotekům 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Vyhýbat se rychlosti v péči – dáván nejasné informace, zmatek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Dávat si pozor na jasný dotek celou plochou dlaně – stále často ve své práci zdůrazňujeme práci prsty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Pracovat se stále stejným tlakem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Využití iniciálního doteku jako základu v péči – jasný začátek a konec naší činnosti u klienta</a:t>
            </a:r>
          </a:p>
          <a:p>
            <a:pPr marL="181188" indent="-181188">
              <a:buFontTx/>
              <a:buChar char="-"/>
            </a:pPr>
            <a:endParaRPr lang="cs-CZ" sz="1100" dirty="0"/>
          </a:p>
          <a:p>
            <a:pPr marL="181188" indent="-181188">
              <a:buFontTx/>
              <a:buChar char="-"/>
            </a:pPr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14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5B46D5FD-6EBA-A24B-3549-43F87CE9AF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109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Velmi často během života spoustu věcí promarníme, žijeme ledasjak… na konci života touží nemocný udělat něco co má smysl, být spolu, říct si důležité věci, dokončit práci.  A právě v těchto věcech pomáhá hospicová péče na konci života… </a:t>
            </a:r>
          </a:p>
          <a:p>
            <a:endParaRPr lang="cs-CZ" dirty="0"/>
          </a:p>
          <a:p>
            <a:r>
              <a:rPr lang="cs-CZ" dirty="0"/>
              <a:t>Řada našich klientů už ale nedokáže slovy vyjádřit co si přejí, co chtějí, po čem touží … chceme aby každý o koho pečujeme na konci života žil tak, na kolik je to možné, tak jak chce, a jak cítí</a:t>
            </a:r>
          </a:p>
          <a:p>
            <a:endParaRPr lang="cs-CZ" dirty="0"/>
          </a:p>
          <a:p>
            <a:r>
              <a:rPr lang="cs-CZ" dirty="0"/>
              <a:t>Že i na konci života dámě s pokročilou demencí ráno oblékneme šaty, dáme korále, které vždy nosila a s dekou ji vysadíme do křesla – ne zůstávat v posteli celý dlouhý den.</a:t>
            </a:r>
          </a:p>
          <a:p>
            <a:r>
              <a:rPr lang="cs-CZ" dirty="0"/>
              <a:t>Někomu stačí jeho oblíbený denní krém, jehož vůně je důvěrně známá a provází  ji celý život.</a:t>
            </a:r>
          </a:p>
          <a:p>
            <a:endParaRPr lang="cs-CZ" dirty="0"/>
          </a:p>
          <a:p>
            <a:r>
              <a:rPr lang="cs-CZ" dirty="0"/>
              <a:t>Byl to člověk hodně aktivní, pořád někde v pohybu a něco dělal… energická dáme, nebo éterická víla potřebující </a:t>
            </a:r>
            <a:r>
              <a:rPr lang="cs-CZ" dirty="0" err="1"/>
              <a:t>děnně</a:t>
            </a:r>
            <a:r>
              <a:rPr lang="cs-CZ" dirty="0"/>
              <a:t> několik dávek něhy a objetí? Kdo vlastně je ten člověk před námi? </a:t>
            </a:r>
          </a:p>
          <a:p>
            <a:endParaRPr lang="cs-CZ" dirty="0"/>
          </a:p>
          <a:p>
            <a:r>
              <a:rPr lang="cs-CZ" dirty="0"/>
              <a:t>Důležité je, dát člověku co mu náleží – nezapomínat na duši, na celého člověka, který v tom těle pořád je.  Uchovat jeho samostatnost. Neznamená přece když si s prominutím už nedokáže utřít zadek, že neopravňuje mě to k tomu, že ten člověk se mnou nezvládne sám se obléci, sám se učesat, nebo oholit. To že člověka umývám, nebo mu pomáhám s oblečením se, neznamená, že tento čas nemůžu strávit plnohodnotnou debatou o umění, o hudbě, o politice nebo o historii.  Neberme člověku to, co může udělat sám… Neposouvejme hranice.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15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EB7415AA-014A-1D85-9737-653A1CDA89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692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8B8AFA12-842F-C290-5460-AA25B34C2A1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448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/>
              <a:t>Koupele</a:t>
            </a:r>
          </a:p>
          <a:p>
            <a:r>
              <a:rPr lang="cs-CZ" sz="1200" dirty="0"/>
              <a:t>Možnosti 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Zklidňující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Povzbuzující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Rozvíjející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Bazálně stimulující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Podporující – doprovázející – podporuje autonomii klienta</a:t>
            </a:r>
          </a:p>
          <a:p>
            <a:pPr marL="181188" indent="-181188">
              <a:buFontTx/>
              <a:buChar char="-"/>
            </a:pPr>
            <a:endParaRPr lang="cs-CZ" sz="1200" dirty="0"/>
          </a:p>
          <a:p>
            <a:r>
              <a:rPr lang="cs-CZ" sz="1200" b="1" dirty="0"/>
              <a:t>Rytmické stimulace</a:t>
            </a:r>
          </a:p>
          <a:p>
            <a:r>
              <a:rPr lang="cs-CZ" sz="1200" dirty="0"/>
              <a:t>Přírodní medicína nabízí celou řadu možností, které lze v rámci péče a Bazální stimulace využít. Jednou z možností, které krásně Bazální stimulaci doplňují je rytmická stimulace – rytmické masáže. Tuto techniku vyvinuli v roce 1920 lékařky Dr. </a:t>
            </a:r>
            <a:r>
              <a:rPr lang="cs-CZ" sz="1200" dirty="0" err="1"/>
              <a:t>Wegman</a:t>
            </a:r>
            <a:r>
              <a:rPr lang="cs-CZ" sz="1200" dirty="0"/>
              <a:t> a Dr. </a:t>
            </a:r>
            <a:r>
              <a:rPr lang="cs-CZ" sz="1200" dirty="0" err="1"/>
              <a:t>Hauska</a:t>
            </a:r>
            <a:r>
              <a:rPr lang="cs-CZ" sz="1200" dirty="0"/>
              <a:t>. </a:t>
            </a:r>
          </a:p>
          <a:p>
            <a:endParaRPr lang="cs-CZ" sz="1200" dirty="0"/>
          </a:p>
          <a:p>
            <a:r>
              <a:rPr lang="cs-CZ" sz="1200" dirty="0"/>
              <a:t>Rytmická masáž využívá klidnou rytmickou kvalitu doteku, který působí hluboko do měkkých tkání těla. Pohyby jsou celkově plynulé, zaoblené a harmonické. Cílem je podpora a posílení rytmických pochodů a činností těla, které jsou základem dobrého zdraví. Vznikají tak nové možnosti zdraví. </a:t>
            </a:r>
          </a:p>
          <a:p>
            <a:endParaRPr lang="cs-CZ" sz="1200" dirty="0"/>
          </a:p>
          <a:p>
            <a:r>
              <a:rPr lang="cs-CZ" sz="1200" dirty="0"/>
              <a:t>Rytmická masážní terapie může být přínosem při podpoře jednotlivce s akutními i chronickými stavy fyzické nebo psychické povahy. </a:t>
            </a:r>
          </a:p>
          <a:p>
            <a:r>
              <a:rPr lang="cs-CZ" sz="1200" dirty="0"/>
              <a:t>Například: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Úzkost				- Artrotické stavy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Astma				- Kardiovaskulární problémy včetně vysokého krevního tlaku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Rekonvalescence včetně po operacích		- Deprese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Poruchy trávení			- podpora imunity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Nespavost				- Bolest v kříži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menstruační problémy			- Migrény a bolesti hlavy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200" dirty="0"/>
              <a:t>svalové napětí 			- bolesti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Neurologické stavy, jako je Parkinsonova choroba a roztroušená skleróza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Podpora krevního oběhu a </a:t>
            </a:r>
            <a:r>
              <a:rPr lang="cs-CZ" sz="1200" dirty="0" err="1"/>
              <a:t>lymfodrenáže</a:t>
            </a:r>
            <a:endParaRPr lang="cs-CZ" sz="1200" dirty="0"/>
          </a:p>
          <a:p>
            <a:pPr marL="181188" indent="-181188">
              <a:buFontTx/>
              <a:buChar char="-"/>
            </a:pPr>
            <a:endParaRPr lang="cs-CZ" sz="1200" dirty="0"/>
          </a:p>
          <a:p>
            <a:r>
              <a:rPr lang="cs-CZ" sz="1200" dirty="0"/>
              <a:t>Obecně jsou procedury vnímány jako relaxační, hřejivé a harmonizující. Lidé často komentují obnovený pocit pohody, pocit vzpřímenosti a bez pocitů únavy a tíhy. Rytmická masáž může být velkým pomocníkem pro zlepšení duševního a emocionálního zdraví, pomáhá navodit stabilitu a klid a pocit soustředěnosti. Rytmická masáž je vhodná pro všechny věkové kategorie.</a:t>
            </a:r>
          </a:p>
          <a:p>
            <a:endParaRPr lang="cs-CZ" sz="1200" dirty="0"/>
          </a:p>
          <a:p>
            <a:r>
              <a:rPr lang="cs-CZ" sz="1200" dirty="0"/>
              <a:t>Při této masáži se používají éterické oleje, které v rámci bazální stimulace je možné využívat 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Rozmarýnový olej lze použít na končetiny k probuzení a oživení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Levandulový olej lze použít při symptomech úzkosti a přetrvávajících problémech se spánkem.</a:t>
            </a:r>
          </a:p>
          <a:p>
            <a:endParaRPr lang="cs-CZ" sz="1200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965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Ke změnám vlastního vnímání dochází již během několika málo minut. U umírajících to platí dvojnásob. 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Častější polohování? </a:t>
            </a:r>
          </a:p>
          <a:p>
            <a:pPr marL="664357" lvl="1" indent="-181188">
              <a:buFontTx/>
              <a:buChar char="-"/>
            </a:pPr>
            <a:r>
              <a:rPr lang="cs-CZ" sz="1100" dirty="0"/>
              <a:t>Může být naopak více stresující a nepříjemné …</a:t>
            </a:r>
          </a:p>
          <a:p>
            <a:endParaRPr lang="cs-CZ" sz="1100" dirty="0"/>
          </a:p>
          <a:p>
            <a:r>
              <a:rPr lang="cs-CZ" sz="1100" dirty="0"/>
              <a:t>Součástí polohování je využívání tělesného ohraničení. </a:t>
            </a:r>
          </a:p>
          <a:p>
            <a:endParaRPr lang="cs-CZ" sz="1100" dirty="0"/>
          </a:p>
          <a:p>
            <a:r>
              <a:rPr lang="cs-CZ" sz="1100" dirty="0"/>
              <a:t>Vytvořit hranice kolem těla, které neustále klienta informují o jeho vlastním těle, o jeho poloze. </a:t>
            </a: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18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D9F4E7EE-2305-3B4C-1534-1DB58C2C101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68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sz="1100" dirty="0"/>
              <a:t>Často je to o maličkostech</a:t>
            </a:r>
          </a:p>
          <a:p>
            <a:pPr marL="664357" lvl="1" indent="-181188">
              <a:buFontTx/>
              <a:buChar char="-"/>
            </a:pPr>
            <a:r>
              <a:rPr lang="cs-CZ" sz="1100" dirty="0"/>
              <a:t>Malý polštářek podkládat pod různé části na těle – střídat</a:t>
            </a:r>
          </a:p>
          <a:p>
            <a:pPr marL="664357" lvl="1" indent="-181188">
              <a:buFontTx/>
              <a:buChar char="-"/>
            </a:pPr>
            <a:r>
              <a:rPr lang="cs-CZ" sz="1100" dirty="0"/>
              <a:t>Využití různých materiálů – froté, kožešina, plyš</a:t>
            </a:r>
          </a:p>
          <a:p>
            <a:pPr marL="664357" lvl="1" indent="-181188">
              <a:buFontTx/>
              <a:buChar char="-"/>
            </a:pPr>
            <a:r>
              <a:rPr lang="cs-CZ" sz="1100" dirty="0"/>
              <a:t>Položení rukou na břicho – vnímání dechu skrze pohyby břišní stěny</a:t>
            </a:r>
          </a:p>
          <a:p>
            <a:endParaRPr lang="cs-CZ" sz="1100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21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Čas je relevantní pojem….. Mám jen třicet minut… nebo mám celou dlouhou půlhodinu? Odnesete si Vy to, co Bazální stimulace nabízí, nebo se budete půl hodiny nudit?</a:t>
            </a:r>
          </a:p>
          <a:p>
            <a:endParaRPr lang="cs-CZ" sz="1100" dirty="0"/>
          </a:p>
          <a:p>
            <a:r>
              <a:rPr lang="cs-CZ" sz="1100" dirty="0"/>
              <a:t>Můžu klientovi dát hodinu svého času , ale to co si odnese není nic… </a:t>
            </a:r>
          </a:p>
          <a:p>
            <a:endParaRPr lang="cs-CZ" sz="1100" dirty="0"/>
          </a:p>
          <a:p>
            <a:r>
              <a:rPr lang="cs-CZ" sz="1100" dirty="0"/>
              <a:t>Nebo dám svých 5 minut ale 100% a vím že si odnáší maximum skrze to co dělám.</a:t>
            </a:r>
          </a:p>
          <a:p>
            <a:endParaRPr lang="cs-CZ" sz="1100" dirty="0"/>
          </a:p>
          <a:p>
            <a:pPr defTabSz="966338">
              <a:defRPr/>
            </a:pPr>
            <a:r>
              <a:rPr lang="cs-CZ" sz="1100" dirty="0"/>
              <a:t>„Máš tolik času kolik potřebuješ“ dát si sám pro sebe časový horizont je stresující… Mám jen 5 minut.</a:t>
            </a:r>
          </a:p>
          <a:p>
            <a:endParaRPr lang="cs-CZ" sz="1100" dirty="0"/>
          </a:p>
          <a:p>
            <a:r>
              <a:rPr lang="cs-CZ" sz="1100" dirty="0"/>
              <a:t>Lidská společnost – to kým jsme </a:t>
            </a:r>
          </a:p>
          <a:p>
            <a:r>
              <a:rPr lang="cs-CZ" sz="1100" dirty="0"/>
              <a:t>	- jak na svět přicházíme</a:t>
            </a:r>
          </a:p>
          <a:p>
            <a:r>
              <a:rPr lang="cs-CZ" sz="1100" dirty="0"/>
              <a:t>	- jak z něj odcházíme</a:t>
            </a:r>
          </a:p>
          <a:p>
            <a:endParaRPr lang="cs-CZ" sz="1100" dirty="0"/>
          </a:p>
          <a:p>
            <a:r>
              <a:rPr lang="cs-CZ" sz="1100" dirty="0"/>
              <a:t>Jak naše společnost zachází s umírajícími.</a:t>
            </a:r>
          </a:p>
          <a:p>
            <a:endParaRPr lang="cs-CZ" sz="1100" dirty="0"/>
          </a:p>
          <a:p>
            <a:r>
              <a:rPr lang="cs-CZ" sz="1100" dirty="0"/>
              <a:t>ČR je na . Místě v počtu pohřbů bez obřadu!</a:t>
            </a:r>
          </a:p>
          <a:p>
            <a:endParaRPr lang="cs-CZ" sz="1100" dirty="0"/>
          </a:p>
          <a:p>
            <a:r>
              <a:rPr lang="cs-CZ" sz="1100" dirty="0"/>
              <a:t>Evoluce se v tomto nemění – rodíme se a umíráme stejně už 2,80mil. Let</a:t>
            </a:r>
          </a:p>
          <a:p>
            <a:endParaRPr lang="cs-CZ" sz="1100" dirty="0"/>
          </a:p>
          <a:p>
            <a:r>
              <a:rPr lang="cs-CZ" sz="1100" dirty="0"/>
              <a:t>Každý život je vymezen narozením a smrtí. Zatímco zrození bývá oslavováno, smrt je něco, čeho se člověk bojí. Umírající je však pro </a:t>
            </a:r>
            <a:r>
              <a:rPr lang="cs-CZ" sz="1100" dirty="0" err="1"/>
              <a:t>rodimu</a:t>
            </a:r>
            <a:r>
              <a:rPr lang="cs-CZ" sz="1100" dirty="0"/>
              <a:t> stejně důležitý jako kojenec – smrt nese stejné </a:t>
            </a:r>
            <a:r>
              <a:rPr lang="cs-CZ" sz="1100" dirty="0" err="1"/>
              <a:t>memanto</a:t>
            </a:r>
            <a:r>
              <a:rPr lang="cs-CZ" sz="1100" dirty="0"/>
              <a:t> jako narození dítěte.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FDEBB82E-4C62-7F65-2B4A-E1C3DA5C280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90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Umírající by měli mít informace o vztahu k nim – tyto informace lze předat pomocí kontaktu tělo na tělo.</a:t>
            </a:r>
          </a:p>
          <a:p>
            <a:r>
              <a:rPr lang="cs-CZ" sz="1100" dirty="0"/>
              <a:t>Skrze doteky můžeme s umírajícím komunikovat. </a:t>
            </a:r>
          </a:p>
          <a:p>
            <a:endParaRPr lang="cs-CZ" sz="1100" dirty="0"/>
          </a:p>
          <a:p>
            <a:r>
              <a:rPr lang="cs-CZ" sz="1100" dirty="0"/>
              <a:t>SKRZE DÝCHÁNÍ VZNIKÁ SPOJENÍ BEZE SLOV.</a:t>
            </a: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20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8B2E719D-6577-1F2E-5F51-9203F5966FA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338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Jednou z užívaných komunikačních možností je ASE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Intenzivní uvědomování si svého dechu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Snižuje neklid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Skrze ASE budujeme vzájemnou důvěru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Může být nápomocná jako způsob otevírání cesty nás pečujících blíže k umírajícímu</a:t>
            </a:r>
          </a:p>
          <a:p>
            <a:pPr marL="181188" indent="-181188">
              <a:buFontTx/>
              <a:buChar char="-"/>
            </a:pPr>
            <a:r>
              <a:rPr lang="cs-CZ" sz="1200" dirty="0"/>
              <a:t>Díky intenzivnímu tělesnému kontaktu, pravidelnému klidnému dotyku se u umírajících buduje pocit bezpečí..</a:t>
            </a:r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Ke zprostředkování informací o sobě samém – lze jako médium použít např. ručník, </a:t>
            </a:r>
            <a:r>
              <a:rPr lang="cs-CZ" sz="1200" dirty="0" err="1"/>
              <a:t>žíňku</a:t>
            </a:r>
            <a:r>
              <a:rPr lang="cs-CZ" sz="1200" dirty="0"/>
              <a:t> – toto médium vytváří odstup mezi umírajícím a pečujícím – nezbytné k tomu aby se umírající  mohl plně soustředit sám na sebe. </a:t>
            </a:r>
          </a:p>
          <a:p>
            <a:endParaRPr lang="cs-CZ" sz="1200" dirty="0"/>
          </a:p>
          <a:p>
            <a:r>
              <a:rPr lang="cs-CZ" sz="1200" dirty="0"/>
              <a:t>ASE vyžaduje nácvik aby jeho provedení byl správné a byl patrný účinek.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863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Provázejí nás celý život a jsou pro nás důležité od období prenatálního… až do poledních okamžiků.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22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44A40690-C7BB-CB7E-DB5A-B5FAE3259CA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069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Důležitou součástí biografie klienta s demencí a u umírajících klientů je hudba.</a:t>
            </a:r>
          </a:p>
          <a:p>
            <a:endParaRPr lang="cs-CZ" dirty="0"/>
          </a:p>
          <a:p>
            <a:r>
              <a:rPr lang="cs-CZ" dirty="0"/>
              <a:t>Je známo, že ze smyslového vnímání je sluch tím posledním smyslem který u umírajících FUNGUJE NEJDÉLE. </a:t>
            </a:r>
          </a:p>
          <a:p>
            <a:endParaRPr lang="cs-CZ" dirty="0"/>
          </a:p>
          <a:p>
            <a:r>
              <a:rPr lang="cs-CZ" dirty="0"/>
              <a:t>I když člověk na konci života vypadá, že spí, nevnímá, vždy je prostor pro slova odpuštění… odpouštím ti, děkuji ti…</a:t>
            </a:r>
          </a:p>
          <a:p>
            <a:endParaRPr lang="cs-CZ" dirty="0"/>
          </a:p>
          <a:p>
            <a:r>
              <a:rPr lang="cs-CZ" dirty="0"/>
              <a:t>nebo jen komunikaci skrze doteky rukou a kontaktní dýchání… jako akt doprovázení… jsem tu s tebou, nejsi sám, respektuji tě…</a:t>
            </a:r>
          </a:p>
          <a:p>
            <a:endParaRPr lang="cs-CZ" dirty="0"/>
          </a:p>
          <a:p>
            <a:r>
              <a:rPr lang="cs-CZ" dirty="0"/>
              <a:t>nebo jen prostá lidská přítomnost a někdy i mlčení hraje svoji roli. 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720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24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85664B46-69A6-B1A0-BF33-A62FDEEAF4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068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První kroky k BS… ARO… první náznaky…. </a:t>
            </a:r>
            <a:r>
              <a:rPr lang="cs-CZ" sz="1100" dirty="0" err="1"/>
              <a:t>Hainburg</a:t>
            </a:r>
            <a:r>
              <a:rPr lang="cs-CZ" sz="1100" dirty="0"/>
              <a:t> ad </a:t>
            </a:r>
            <a:r>
              <a:rPr lang="cs-CZ" sz="1100" dirty="0" err="1"/>
              <a:t>Donau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/>
              <a:t>Studium </a:t>
            </a:r>
            <a:r>
              <a:rPr lang="cs-CZ" sz="1100" dirty="0" err="1"/>
              <a:t>Neunkirchen</a:t>
            </a:r>
            <a:r>
              <a:rPr lang="cs-CZ" sz="1100" dirty="0"/>
              <a:t> 2013</a:t>
            </a: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25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DBFE42CB-183C-B9F9-5C06-734F83E1D8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214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16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Koncept – nedává přesné postupy a návody jak a co dělat. Koncept se stále rozvíjí a přizpůsobuje se aktuálním situacím a potřebám. V jejím centru je člověk s jeho psychickou realitou a máme tak možnost osobního setkání. Koncept Bazální simulace podporuje člověka v jeho rozvoji a učení. Nelze nutit člověka do nějakých standardizovaných postupů nebo určitých schémat, ale přizpůsobit pečovatelské, terapeutické a pedagogické nabídky tak, aby byl podporován jeho vývoj. </a:t>
            </a:r>
          </a:p>
          <a:p>
            <a:endParaRPr lang="cs-CZ" sz="1100" dirty="0"/>
          </a:p>
          <a:p>
            <a:r>
              <a:rPr lang="cs-CZ" sz="1100" dirty="0"/>
              <a:t>(FRÖHLICH A. </a:t>
            </a:r>
            <a:r>
              <a:rPr lang="cs-CZ" sz="1100" i="1" dirty="0" err="1"/>
              <a:t>Basale</a:t>
            </a:r>
            <a:r>
              <a:rPr lang="cs-CZ" sz="1100" i="1" dirty="0"/>
              <a:t> </a:t>
            </a:r>
            <a:r>
              <a:rPr lang="cs-CZ" sz="1100" i="1" dirty="0" err="1"/>
              <a:t>stimulation</a:t>
            </a:r>
            <a:r>
              <a:rPr lang="cs-CZ" sz="1100" i="1" dirty="0"/>
              <a:t>. </a:t>
            </a:r>
            <a:r>
              <a:rPr lang="cs-CZ" sz="1100" i="1" dirty="0" err="1"/>
              <a:t>Das</a:t>
            </a:r>
            <a:r>
              <a:rPr lang="cs-CZ" sz="1100" i="1" dirty="0"/>
              <a:t> </a:t>
            </a:r>
            <a:r>
              <a:rPr lang="cs-CZ" sz="1100" i="1" dirty="0" err="1"/>
              <a:t>Konzept</a:t>
            </a:r>
            <a:r>
              <a:rPr lang="cs-CZ" sz="1100" i="1" dirty="0"/>
              <a:t>. 1. </a:t>
            </a:r>
            <a:r>
              <a:rPr lang="cs-CZ" sz="1100" dirty="0" err="1"/>
              <a:t>Auf</a:t>
            </a:r>
            <a:r>
              <a:rPr lang="cs-CZ" sz="1100" dirty="0"/>
              <a:t> Düsseldorf: </a:t>
            </a:r>
            <a:r>
              <a:rPr lang="cs-CZ" sz="1100" dirty="0" err="1"/>
              <a:t>Verlag</a:t>
            </a:r>
            <a:r>
              <a:rPr lang="cs-CZ" sz="1100" dirty="0"/>
              <a:t> </a:t>
            </a:r>
            <a:r>
              <a:rPr lang="cs-CZ" sz="1100" dirty="0" err="1"/>
              <a:t>Selbstbestimmtes</a:t>
            </a:r>
            <a:r>
              <a:rPr lang="cs-CZ" sz="1100" dirty="0"/>
              <a:t> </a:t>
            </a:r>
            <a:r>
              <a:rPr lang="cs-CZ" sz="1100" dirty="0" err="1"/>
              <a:t>Leben</a:t>
            </a:r>
            <a:r>
              <a:rPr lang="cs-CZ" sz="1100" dirty="0"/>
              <a:t>, 1998. ISBN 3-910095-31-3 (s.10))</a:t>
            </a:r>
          </a:p>
          <a:p>
            <a:endParaRPr lang="cs-CZ" sz="1100" dirty="0"/>
          </a:p>
          <a:p>
            <a:r>
              <a:rPr lang="cs-CZ" sz="1100" dirty="0" err="1"/>
              <a:t>Pedagogicko</a:t>
            </a:r>
            <a:r>
              <a:rPr lang="cs-CZ" sz="1100" dirty="0"/>
              <a:t> – ošetřovatelský koncept</a:t>
            </a:r>
          </a:p>
          <a:p>
            <a:r>
              <a:rPr lang="cs-CZ" sz="1100" dirty="0"/>
              <a:t>Orientuje se na všechny oblasti lidských potřeb</a:t>
            </a:r>
          </a:p>
          <a:p>
            <a:r>
              <a:rPr lang="cs-CZ" sz="1100" dirty="0"/>
              <a:t>Koncept, který se orientuje především na tělo – tělo je hlavním objektem všech pracovních aktivit terapeutů, ošetřujících a pedagogů. Tělo zdravého člověka je neustále v pohybu a v kontaktu se sebou samým a s okolním světem. Tento kontakt probíhá formou různých doteků. </a:t>
            </a:r>
          </a:p>
          <a:p>
            <a:endParaRPr lang="cs-CZ" sz="1100" dirty="0"/>
          </a:p>
          <a:p>
            <a:r>
              <a:rPr lang="cs-CZ" sz="1100" dirty="0"/>
              <a:t>Pokud dojde ke změně somatického stavu člověka – vrozené, získané nemocí, úrazem, stářím – snižuje se schopnost vnímat vlastní tělo a okolní svět a dochází ke snížené schopnosti orientace na vlastním těle a v okolním světě. </a:t>
            </a:r>
          </a:p>
          <a:p>
            <a:endParaRPr lang="cs-CZ" sz="1100" dirty="0"/>
          </a:p>
          <a:p>
            <a:r>
              <a:rPr lang="cs-CZ" sz="1100" dirty="0"/>
              <a:t>Bazální stimulace nepotřebuje žádné speciální nadstandartní pomůcky nebo přístroje, pouze teoretické znalosti a praktické dovednosti konceptu Bazální stimulace a pochopení a spolupráci všech členů týmu. </a:t>
            </a:r>
          </a:p>
          <a:p>
            <a:endParaRPr lang="cs-CZ" sz="1100" dirty="0"/>
          </a:p>
          <a:p>
            <a:r>
              <a:rPr lang="cs-CZ" sz="1100" dirty="0"/>
              <a:t>Objektem péče v konceptu Bazální stimulace je člověk v těžké životní situaci – situace kdy si člověk není schopen z důvodu postižení, nemoci, úrazu nebo stáří zajistit „sebepéči“ a potřebuje jiné osoby aby</a:t>
            </a:r>
          </a:p>
          <a:p>
            <a:r>
              <a:rPr lang="cs-CZ" sz="1100" dirty="0"/>
              <a:t>	- mu umožnily vnímat okolní svět</a:t>
            </a:r>
          </a:p>
          <a:p>
            <a:r>
              <a:rPr lang="cs-CZ" sz="1100" dirty="0"/>
              <a:t>	- mu bylo rozuměno i bez verbální komunikace – bez řeči</a:t>
            </a:r>
          </a:p>
          <a:p>
            <a:r>
              <a:rPr lang="cs-CZ" sz="1100" dirty="0"/>
              <a:t>	- mu pomohly přiblížit okolní svět na jeho úroveň vnímání</a:t>
            </a:r>
          </a:p>
          <a:p>
            <a:r>
              <a:rPr lang="cs-CZ" sz="1100" dirty="0"/>
              <a:t>	- mohl změnit svoji polohu nebo se pohnout</a:t>
            </a:r>
          </a:p>
          <a:p>
            <a:r>
              <a:rPr lang="cs-CZ" sz="1100" dirty="0"/>
              <a:t>	- ho v těžké situaci doprovázely a dokázaly zaopatřit</a:t>
            </a:r>
          </a:p>
          <a:p>
            <a:endParaRPr lang="cs-CZ" sz="1100" dirty="0"/>
          </a:p>
          <a:p>
            <a:r>
              <a:rPr lang="cs-CZ" sz="1100" dirty="0"/>
              <a:t>Nejzákladnější myšlenkou BS je individualizace péče a umožnění prožívání života s těžkými změnami v oblasti komunikace, vnímání a pohybu v co možná nejvyšší možné míře kvality a důstojnosti. </a:t>
            </a:r>
          </a:p>
          <a:p>
            <a:endParaRPr lang="cs-CZ" sz="1100" dirty="0"/>
          </a:p>
          <a:p>
            <a:r>
              <a:rPr lang="cs-CZ" sz="1100" dirty="0"/>
              <a:t>Tak jak se mění potřeby člověka během je potřeba uvědomit si že i </a:t>
            </a: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3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1AE4BE95-2574-22B4-A41D-2B0B4B7FE5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69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b="1" dirty="0">
                <a:solidFill>
                  <a:srgbClr val="FFFFFF"/>
                </a:solidFill>
              </a:rPr>
              <a:t>70. léta minulého století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- </a:t>
            </a:r>
            <a:r>
              <a:rPr lang="cs-CZ" sz="1100" u="sng" dirty="0">
                <a:solidFill>
                  <a:srgbClr val="FFFFFF"/>
                </a:solidFill>
              </a:rPr>
              <a:t>Rehabilitační centrum </a:t>
            </a:r>
            <a:r>
              <a:rPr lang="cs-CZ" sz="1100" u="sng" dirty="0" err="1">
                <a:solidFill>
                  <a:srgbClr val="FFFFFF"/>
                </a:solidFill>
              </a:rPr>
              <a:t>Westpflatz</a:t>
            </a:r>
            <a:r>
              <a:rPr lang="cs-CZ" sz="1100" u="sng" dirty="0">
                <a:solidFill>
                  <a:srgbClr val="FFFFFF"/>
                </a:solidFill>
              </a:rPr>
              <a:t>/</a:t>
            </a:r>
            <a:r>
              <a:rPr lang="cs-CZ" sz="1100" u="sng" dirty="0" err="1">
                <a:solidFill>
                  <a:srgbClr val="FFFFFF"/>
                </a:solidFill>
              </a:rPr>
              <a:t>Landstuhl</a:t>
            </a:r>
            <a:r>
              <a:rPr lang="cs-CZ" sz="1100" u="sng" dirty="0">
                <a:solidFill>
                  <a:srgbClr val="FFFFFF"/>
                </a:solidFill>
              </a:rPr>
              <a:t> Spolková republika Německo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- Zařízení pro </a:t>
            </a:r>
            <a:r>
              <a:rPr lang="cs-CZ" sz="1100" b="1" dirty="0">
                <a:solidFill>
                  <a:srgbClr val="FFFFFF"/>
                </a:solidFill>
              </a:rPr>
              <a:t>těžce mentálně a tělesně hendikepované děti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- V rámci </a:t>
            </a:r>
            <a:r>
              <a:rPr lang="cs-CZ" sz="1100" b="1" dirty="0">
                <a:solidFill>
                  <a:srgbClr val="FFFFFF"/>
                </a:solidFill>
              </a:rPr>
              <a:t>doktorandské práce</a:t>
            </a:r>
            <a:r>
              <a:rPr lang="cs-CZ" sz="1100" dirty="0">
                <a:solidFill>
                  <a:srgbClr val="FFFFFF"/>
                </a:solidFill>
              </a:rPr>
              <a:t> vypracoval tento koncept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U dětí s </a:t>
            </a:r>
            <a:r>
              <a:rPr lang="cs-CZ" sz="1100" b="1" dirty="0">
                <a:solidFill>
                  <a:srgbClr val="FFFFFF"/>
                </a:solidFill>
              </a:rPr>
              <a:t>velmi těžkými změnami v oblastí vnímání </a:t>
            </a:r>
            <a:r>
              <a:rPr lang="cs-CZ" sz="1100" dirty="0">
                <a:solidFill>
                  <a:srgbClr val="FFFFFF"/>
                </a:solidFill>
              </a:rPr>
              <a:t>z důvodů hluboké mentální retardace </a:t>
            </a:r>
            <a:r>
              <a:rPr lang="cs-CZ" sz="1100" b="1" dirty="0">
                <a:solidFill>
                  <a:srgbClr val="FFFFFF"/>
                </a:solidFill>
              </a:rPr>
              <a:t>nebylo možné navázání verbální komunikace </a:t>
            </a:r>
            <a:r>
              <a:rPr lang="cs-CZ" sz="1100" dirty="0">
                <a:solidFill>
                  <a:srgbClr val="FFFFFF"/>
                </a:solidFill>
              </a:rPr>
              <a:t>(velmi omezené nebo žádné schopnosti v této oblasti)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Dr. Fröhlich vycházel při rozvoji tohoto konceptu </a:t>
            </a:r>
            <a:r>
              <a:rPr lang="cs-CZ" sz="1100" b="1" dirty="0">
                <a:solidFill>
                  <a:srgbClr val="FFFFFF"/>
                </a:solidFill>
              </a:rPr>
              <a:t>z prenatální vývojové psychologie</a:t>
            </a:r>
            <a:r>
              <a:rPr lang="cs-CZ" sz="1100" dirty="0">
                <a:solidFill>
                  <a:srgbClr val="FFFFFF"/>
                </a:solidFill>
              </a:rPr>
              <a:t> a zabýval se </a:t>
            </a:r>
            <a:r>
              <a:rPr lang="cs-CZ" sz="1100" b="1" dirty="0">
                <a:solidFill>
                  <a:srgbClr val="FFFFFF"/>
                </a:solidFill>
              </a:rPr>
              <a:t>podporou </a:t>
            </a:r>
            <a:r>
              <a:rPr lang="cs-CZ" sz="1100" b="1" u="sng" dirty="0">
                <a:solidFill>
                  <a:srgbClr val="FFFFFF"/>
                </a:solidFill>
              </a:rPr>
              <a:t>senzorické komunikace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 Na bázi </a:t>
            </a:r>
            <a:r>
              <a:rPr lang="cs-CZ" sz="1100" b="1" dirty="0">
                <a:solidFill>
                  <a:srgbClr val="FFFFFF"/>
                </a:solidFill>
              </a:rPr>
              <a:t>schopnosti lidského těla vnímat a přijímat signály a také reagovat přes komunikační kanál somatického, vestibulárního a vibračního vnímání </a:t>
            </a:r>
            <a:r>
              <a:rPr lang="cs-CZ" sz="1100" dirty="0">
                <a:solidFill>
                  <a:srgbClr val="FFFFFF"/>
                </a:solidFill>
              </a:rPr>
              <a:t>– navázal s dětmi komunikaci.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předpokladem pro vypracování konceptu bylo </a:t>
            </a:r>
            <a:r>
              <a:rPr lang="cs-CZ" sz="1100" b="1" dirty="0">
                <a:solidFill>
                  <a:srgbClr val="FFFFFF"/>
                </a:solidFill>
              </a:rPr>
              <a:t>tvrzení, že děti jsou vzdělavatelné alespoň v oblasti vnímání vlastního těla či nácviku různých pohybových vzorců</a:t>
            </a:r>
            <a:r>
              <a:rPr lang="cs-CZ" sz="1100" dirty="0">
                <a:solidFill>
                  <a:srgbClr val="FFFFFF"/>
                </a:solidFill>
              </a:rPr>
              <a:t>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vychází také z předpokladu, že život je možný jen ve vztahu, a že lze okolní prostředí  jedince a jemu poskytovanou péči uzpůsobit tak, aby jeho organizmus měl dostatečný přísun podnětů nutných k přežití a vývoji.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V současné době je profesorem na Katedře speciální pedagogiky na Univerzitě v </a:t>
            </a:r>
            <a:r>
              <a:rPr lang="cs-CZ" sz="1100" dirty="0" err="1">
                <a:solidFill>
                  <a:srgbClr val="FFFFFF"/>
                </a:solidFill>
              </a:rPr>
              <a:t>Landau</a:t>
            </a:r>
            <a:r>
              <a:rPr lang="cs-CZ" sz="1100" dirty="0">
                <a:solidFill>
                  <a:srgbClr val="FFFFFF"/>
                </a:solidFill>
              </a:rPr>
              <a:t>.</a:t>
            </a:r>
          </a:p>
          <a:p>
            <a:r>
              <a:rPr lang="pl-PL" sz="1100" dirty="0">
                <a:solidFill>
                  <a:srgbClr val="FFFFFF"/>
                </a:solidFill>
              </a:rPr>
              <a:t> Je autorem řady publikací a nadále aktivně pracuje na rozvoji tohoto konceptu.</a:t>
            </a:r>
          </a:p>
          <a:p>
            <a:endParaRPr lang="cs-CZ" sz="1100" dirty="0"/>
          </a:p>
          <a:p>
            <a:r>
              <a:rPr lang="cs-CZ" sz="1100" dirty="0">
                <a:solidFill>
                  <a:srgbClr val="FFFFFF"/>
                </a:solidFill>
              </a:rPr>
              <a:t>Do ošetřovatelské péče přenesla koncept BS® v 80. letech.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Aplikovala konceptu do péče o pacienty ve vigilním </a:t>
            </a:r>
            <a:r>
              <a:rPr lang="cs-CZ" sz="1100" dirty="0" err="1">
                <a:solidFill>
                  <a:srgbClr val="FFFFFF"/>
                </a:solidFill>
              </a:rPr>
              <a:t>komatu</a:t>
            </a:r>
            <a:r>
              <a:rPr lang="cs-CZ" sz="1100" dirty="0">
                <a:solidFill>
                  <a:srgbClr val="FFFFFF"/>
                </a:solidFill>
              </a:rPr>
              <a:t> a prokázala úspěšnost tohoto komunikačního a vývoj podporujícího konceptu také v ošetřovatelství a intenzivní medicíně. 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původně chtěla teorii Prof. Fröhlicha vyvrátit – funguje pouze u dětí a ne i dospělých.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odebrala 1. autobiografickou anamnézu dle konceptu BS® a 4 týdny prováděla prvky tohoto konceptu u pacientky ve vigilním </a:t>
            </a:r>
            <a:r>
              <a:rPr lang="cs-CZ" sz="1100" dirty="0" err="1">
                <a:solidFill>
                  <a:srgbClr val="FFFFFF"/>
                </a:solidFill>
              </a:rPr>
              <a:t>komatu</a:t>
            </a:r>
            <a:r>
              <a:rPr lang="cs-CZ" sz="1100" dirty="0">
                <a:solidFill>
                  <a:srgbClr val="FFFFFF"/>
                </a:solidFill>
              </a:rPr>
              <a:t> – došlo k fixaci pohledem (hodinky) – </a:t>
            </a:r>
            <a:r>
              <a:rPr lang="cs-CZ" sz="1100" dirty="0" err="1">
                <a:solidFill>
                  <a:srgbClr val="FFFFFF"/>
                </a:solidFill>
              </a:rPr>
              <a:t>apalik</a:t>
            </a:r>
            <a:r>
              <a:rPr lang="cs-CZ" sz="1100" dirty="0">
                <a:solidFill>
                  <a:srgbClr val="FFFFFF"/>
                </a:solidFill>
              </a:rPr>
              <a:t> pohledem nefixuje!</a:t>
            </a:r>
          </a:p>
          <a:p>
            <a:r>
              <a:rPr lang="cs-CZ" sz="1100" dirty="0">
                <a:solidFill>
                  <a:srgbClr val="FFFFFF"/>
                </a:solidFill>
              </a:rPr>
              <a:t> kvůli vysokému požadavku na sterilitu nucena koncept přesunout do péče o seniory – geriatrie a také do domácí péče.</a:t>
            </a: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V ČR jsou 4 certifikovaní lektoři konceptu BS s vlastní licencí, mohou vést kurzy s certifikaci IFBS a jsou členy IFBS.</a:t>
            </a:r>
          </a:p>
          <a:p>
            <a:endParaRPr lang="cs-CZ" sz="1100" dirty="0"/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2D35989F-99E6-E3FE-C376-01DC2EC565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43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/>
              <a:t>Velmi často trpí naši klienti na konce života různou formou demence a u těchto klientů je potřeba si uvědomit:</a:t>
            </a:r>
          </a:p>
          <a:p>
            <a:pPr marL="181188" indent="-181188">
              <a:buFontTx/>
              <a:buChar char="-"/>
            </a:pPr>
            <a:r>
              <a:rPr lang="cs-CZ" sz="1100" dirty="0"/>
              <a:t>nejsou schopni uvědomovat si svoji životní historii a vyhodnocovat život – bilancovat – to co je pro orientovaného člověka přirozené a důležité na konci života. 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dochází ke snižování kompetencí  a tím se stávají extrémně závislí na svém okolí  - dochází ke snižování kompetencí 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Lidé s demencí mají také své potřeby – výživa, bezpečí, vylučování, sexualita, jistota, komunikace a seberealizace.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Přes prohlubující se demenci ale stále zůstávají v jádru vlastní osobností.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--- z toho vyplývá, že si svoji situaci intuitivně uvědomují.</a:t>
            </a:r>
          </a:p>
          <a:p>
            <a:pPr marL="181188" indent="-181188" defTabSz="966338">
              <a:buFontTx/>
              <a:buChar char="-"/>
              <a:defRPr/>
            </a:pPr>
            <a:endParaRPr lang="cs-CZ" sz="1100" dirty="0"/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Tohle může vést k určitým reakcím:</a:t>
            </a:r>
          </a:p>
          <a:p>
            <a:pPr marL="181188" indent="-181188" defTabSz="966338">
              <a:buFontTx/>
              <a:buChar char="-"/>
              <a:defRPr/>
            </a:pPr>
            <a:r>
              <a:rPr lang="cs-CZ" sz="1100" dirty="0"/>
              <a:t>Strach – vykazující se jako agresivita, neklid, zvýšené svalové napětí, tachykardie, tachypnoe nebo zvyšující se nutnost sociálního kontaktu stálým voláním nebo zvoněním.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C9C9F28D-EDF0-257F-5414-C847AAAB3D5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9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Někdy je verbální komunikace omezená v závislosti na stavu, ve kterém se umírající nachází. Často je potíž i v tom, že pečující není vypořádán se svojí vlastní smrtelností. </a:t>
            </a:r>
          </a:p>
          <a:p>
            <a:r>
              <a:rPr lang="cs-CZ" dirty="0"/>
              <a:t>Neexistují žádné kouzelné formule, jak mluvit s umírajícími. Rozhovory vyplývají z různých situací, ve kterých se umírající nacházejí.</a:t>
            </a:r>
          </a:p>
          <a:p>
            <a:endParaRPr lang="cs-CZ" dirty="0"/>
          </a:p>
          <a:p>
            <a:r>
              <a:rPr lang="cs-CZ" dirty="0"/>
              <a:t>Facilitátor by se měl chopit přirozeného tématu nabízeného obětí umírání, problémy jako strach, nejistota, naděje, zoufalství, smutek a osamělost mohou být řešeny.</a:t>
            </a:r>
          </a:p>
          <a:p>
            <a:r>
              <a:rPr lang="cs-CZ" dirty="0"/>
              <a:t>Předpokladem takových rozhovorů je však to, že se umírající může rozhodnout, kdy, s kým a o čem chce mluvit. V každém případě je důležité, aby pečující osoba signalizovala ochotu mluvit.</a:t>
            </a:r>
          </a:p>
          <a:p>
            <a:endParaRPr lang="cs-CZ" dirty="0"/>
          </a:p>
          <a:p>
            <a:r>
              <a:rPr lang="cs-CZ" dirty="0"/>
              <a:t>fyzický kontakt je nejoriginálnější formou sociální komunikace. </a:t>
            </a:r>
          </a:p>
          <a:p>
            <a:r>
              <a:rPr lang="cs-CZ" dirty="0"/>
              <a:t>Hmat a hmat je prvním z pěti smyslů, které se rozvíjejí. Embryo prostřednictvím doteku od počátku vnímá své okolí, malé dítě skrze něj získává první zkušenosti a jeho vývoj je podporován především dotekem, a to jak z hlediska sociálního chování člověka, tak lidského pohybu.</a:t>
            </a:r>
          </a:p>
          <a:p>
            <a:endParaRPr lang="cs-CZ" dirty="0"/>
          </a:p>
          <a:p>
            <a:r>
              <a:rPr lang="cs-CZ" dirty="0"/>
              <a:t>dotek má vliv nejen na rozvoj sociálního chování a pohybu, ale také na růst, obranyschopnost, duševní vývoj a stabilitu člověka.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C0AA1D80-635D-27BA-B83E-8DB2BC3BD4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07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/>
            <a:r>
              <a:rPr lang="cs-CZ" sz="1200" b="0" i="0" u="none" strike="noStrike" dirty="0">
                <a:solidFill>
                  <a:srgbClr val="FFFFFF"/>
                </a:solidFill>
                <a:latin typeface="Times New Roman" panose="02020603050405020304" pitchFamily="18" charset="0"/>
              </a:rPr>
              <a:t>Komunikace je vědomá lidská činnost.</a:t>
            </a:r>
            <a:endParaRPr lang="cs-CZ" sz="1200" b="0" i="0" u="none" strike="noStrike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Rozhovor je základem verbální komunikace. Je to způsob navázání a udržení kontaktu mezi lidmi. 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Je definován jako rozmluva dvou nebo více lidí.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Pomocí komunikace získáváme nové vědomosti a znalosti a předáváme je dál. Dochází k výměně informací, názorů, pocitů a pozorování.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pl-PL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v podstatě i </a:t>
            </a:r>
            <a:r>
              <a:rPr lang="pl-PL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„žádná odpověď je taky odpověď“</a:t>
            </a:r>
            <a:endParaRPr lang="pl-PL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dirty="0">
                <a:solidFill>
                  <a:srgbClr val="FFFFFF"/>
                </a:solidFill>
                <a:latin typeface="Times New Roman" panose="02020603050405020304" pitchFamily="18" charset="0"/>
              </a:rPr>
              <a:t>Díky schopnosti vnímat jsme se naučili pohybovat a komunikovat. </a:t>
            </a:r>
            <a:endParaRPr lang="cs-CZ" sz="1200" b="0" i="0" u="none" strike="noStrike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Vnímání umožňuje pohyb a naopak komunikace je umožněna díky pohybu a vnímání.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Pohyb, vnímání a komunikace se vzájemně ovlivňují.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Verbální komunikace je ovlivněna úrovní vnímání, schopností vyslovovat, znalostí komunikačního jazyka, výškou hlasu, intonací a schopností analyzovat význam slov. 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Neverbální komunikace je ovlivněna úrovní stavu vědomí, schopností vykonávat pohyb, možností využití jiného než auditivního kanálu vnímání. 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R="0"/>
            <a:r>
              <a:rPr lang="cs-CZ" sz="12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</a:rPr>
              <a:t>Vnímání není možné bez smyslových orgánů. </a:t>
            </a:r>
            <a:endParaRPr lang="cs-CZ" sz="12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326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223963" y="366713"/>
            <a:ext cx="4511675" cy="25384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Vnímání neznamená jen záznam informací od vzruchů, nýbrž jejich smyslové zpracování.</a:t>
            </a:r>
          </a:p>
          <a:p>
            <a:r>
              <a:rPr lang="cs-CZ" dirty="0"/>
              <a:t>Toto zpracování skrze smysly se může rozdělit na:</a:t>
            </a:r>
          </a:p>
          <a:p>
            <a:pPr marL="181188" indent="-181188">
              <a:buFontTx/>
              <a:buChar char="-"/>
            </a:pPr>
            <a:r>
              <a:rPr lang="cs-CZ" dirty="0"/>
              <a:t>vnímání okolního světa –</a:t>
            </a:r>
            <a:r>
              <a:rPr lang="cs-CZ" dirty="0" err="1"/>
              <a:t>exterorecepce</a:t>
            </a:r>
            <a:endParaRPr lang="cs-CZ" dirty="0"/>
          </a:p>
          <a:p>
            <a:pPr marL="181188" indent="-181188">
              <a:buFontTx/>
              <a:buChar char="-"/>
            </a:pPr>
            <a:r>
              <a:rPr lang="cs-CZ" dirty="0"/>
              <a:t>Tělesné vnímání – vnímání skrze kůži</a:t>
            </a:r>
          </a:p>
          <a:p>
            <a:pPr marL="181188" indent="-181188">
              <a:buFontTx/>
              <a:buChar char="-"/>
            </a:pPr>
            <a:r>
              <a:rPr lang="cs-CZ" dirty="0"/>
              <a:t>Vestibulární vnímání – rovnováha a pohyb</a:t>
            </a:r>
          </a:p>
          <a:p>
            <a:pPr marL="181188" indent="-181188">
              <a:buFontTx/>
              <a:buChar char="-"/>
            </a:pPr>
            <a:r>
              <a:rPr lang="cs-CZ" dirty="0"/>
              <a:t>Vibrační vnímání </a:t>
            </a:r>
          </a:p>
          <a:p>
            <a:r>
              <a:rPr lang="cs-CZ" dirty="0"/>
              <a:t>---- které jsou jako bazální percepční kanály přítomny již během nitroděložního života.</a:t>
            </a:r>
          </a:p>
          <a:p>
            <a:endParaRPr lang="cs-CZ" dirty="0"/>
          </a:p>
          <a:p>
            <a:r>
              <a:rPr lang="cs-CZ" dirty="0"/>
              <a:t>Smysly umožňují vnímání okolí a možnost vyvíjet se.</a:t>
            </a:r>
          </a:p>
          <a:p>
            <a:endParaRPr lang="cs-CZ" dirty="0"/>
          </a:p>
          <a:p>
            <a:r>
              <a:rPr lang="cs-CZ" dirty="0"/>
              <a:t>Naše vnímání je pro nás samozřejmostí – cítíme, hýbeme se, vnímáme vůně, vidíme, slyšíme… komunikujeme s naším okolím.</a:t>
            </a:r>
          </a:p>
          <a:p>
            <a:r>
              <a:rPr lang="cs-CZ" dirty="0"/>
              <a:t>Fyziologicky je vnímání podnět přijímán skrze receptory ve smyslových orgánech a je veden aferentními dráhami do mozku na odpovídající  smyslové oblasti. Tam dochází k dalšímu zpracování, spojování informací a koordinaci s dalšími smyslovými vjemy. Teprve potom dochází ke zpracování a reakci.</a:t>
            </a:r>
          </a:p>
          <a:p>
            <a:endParaRPr lang="cs-CZ" dirty="0"/>
          </a:p>
          <a:p>
            <a:r>
              <a:rPr lang="cs-CZ" dirty="0"/>
              <a:t>Vnímání je vždy subjektivní , individuální, individuálně prožíváno a hodnoceno.</a:t>
            </a:r>
          </a:p>
          <a:p>
            <a:endParaRPr lang="cs-CZ" dirty="0"/>
          </a:p>
          <a:p>
            <a:r>
              <a:rPr lang="cs-CZ" dirty="0"/>
              <a:t>Každý vjem je závislý na mnoha faktorech a lze jej také ovlivnit.  (Ursula Haupt, </a:t>
            </a:r>
            <a:r>
              <a:rPr lang="cs-CZ" dirty="0" err="1"/>
              <a:t>Palliativpflege</a:t>
            </a:r>
            <a:r>
              <a:rPr lang="cs-CZ" dirty="0"/>
              <a:t>, str. 39)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Vnímání jako rovina setkání.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E6AB1590-C438-7C5E-1AD5-7778EB14F7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87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dirty="0">
                <a:solidFill>
                  <a:srgbClr val="FFFFFF"/>
                </a:solidFill>
              </a:rPr>
              <a:t>Dotýkat se je základní lidská schopnost. Skrze doteky přijímáme celou řadu impulsů ze zevního prostředí a také doteky komunikujeme.</a:t>
            </a: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Doteky mají v životě člověka různé role a to jim přikládá velký význam. </a:t>
            </a: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/>
              <a:t>Doteky jsou během péče o klienta běžnou rutinou. Pečující se klientů dotýkají během celého dne. </a:t>
            </a:r>
          </a:p>
          <a:p>
            <a:r>
              <a:rPr lang="cs-CZ" sz="1100" b="1" dirty="0">
                <a:solidFill>
                  <a:srgbClr val="000000"/>
                </a:solidFill>
              </a:rPr>
              <a:t>Doteky jsou doslova životadárné, dávají nám: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pocit bezpečí,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zvyšují naši sebedůvěru,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mají vliv na naši imunitu,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mírní bolest,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úzkost i depresi, </a:t>
            </a:r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 dokážou snížit krevní tlak. 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A my jejich léčivé účinky intuitivně využíváme. </a:t>
            </a:r>
            <a:r>
              <a:rPr lang="cs-CZ" sz="1100" b="1" dirty="0">
                <a:solidFill>
                  <a:srgbClr val="000000"/>
                </a:solidFill>
              </a:rPr>
              <a:t>Pohladíme plačícího člověka, obejmeme dítě, které si rozbilo koleno. Poklepáním na rameno dodáváme odvahu tomu, kdo jde na zkoušku nebo na start závodu. Vystrašené dítě chytíme za ruku… 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000000"/>
                </a:solidFill>
              </a:rPr>
              <a:t>Jejich nedostatek může vést k těžkým psychickým problémům.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b="1" dirty="0">
                <a:solidFill>
                  <a:srgbClr val="000000"/>
                </a:solidFill>
              </a:rPr>
              <a:t>Proč je tomu tak? </a:t>
            </a:r>
            <a:r>
              <a:rPr lang="cs-CZ" sz="1100" dirty="0">
                <a:solidFill>
                  <a:srgbClr val="000000"/>
                </a:solidFill>
              </a:rPr>
              <a:t>Při hlazení a dotecích se uvolňuje hormon oxytocin, který hraje zásadní význam pro navazování a udržování mezilidských vztahů. Je to ten hormon, který se uvolňuje při kojení, při milování a orgasmu, při mazlení. Zároveň se snižuje vylučování kortizolu, který souvisí se stresovou reakcí. 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/>
          </a:p>
          <a:p>
            <a:r>
              <a:rPr lang="cs-CZ" sz="1100" dirty="0">
                <a:solidFill>
                  <a:srgbClr val="FFFFFF"/>
                </a:solidFill>
              </a:rPr>
              <a:t>Poskytuje nám informace z povrchu těla prostřednictvím kožního percepčního orgánu. </a:t>
            </a:r>
          </a:p>
          <a:p>
            <a:r>
              <a:rPr lang="cs-CZ" sz="1100" dirty="0">
                <a:solidFill>
                  <a:srgbClr val="FFFFFF"/>
                </a:solidFill>
              </a:rPr>
              <a:t>Kůže největší smyslový orgán těla </a:t>
            </a:r>
          </a:p>
          <a:p>
            <a:r>
              <a:rPr lang="cs-CZ" sz="1100" b="1" u="sng" dirty="0">
                <a:solidFill>
                  <a:srgbClr val="000000"/>
                </a:solidFill>
              </a:rPr>
              <a:t>BAZÁLNÍ SMYSL</a:t>
            </a:r>
            <a:endParaRPr lang="cs-CZ" sz="1100" dirty="0">
              <a:solidFill>
                <a:srgbClr val="FFFFFF"/>
              </a:solidFill>
            </a:endParaRPr>
          </a:p>
          <a:p>
            <a:endParaRPr lang="cs-CZ" sz="1100" dirty="0">
              <a:solidFill>
                <a:srgbClr val="FFFFFF"/>
              </a:solidFill>
            </a:endParaRPr>
          </a:p>
          <a:p>
            <a:r>
              <a:rPr lang="cs-CZ" sz="1100" b="1" dirty="0">
                <a:solidFill>
                  <a:srgbClr val="000000"/>
                </a:solidFill>
              </a:rPr>
              <a:t>Z povrchu těla přijímáme celou řadu informací</a:t>
            </a:r>
            <a:r>
              <a:rPr lang="cs-CZ" sz="1100" dirty="0">
                <a:solidFill>
                  <a:srgbClr val="000000"/>
                </a:solidFill>
              </a:rPr>
              <a:t> právě kůží. </a:t>
            </a:r>
          </a:p>
          <a:p>
            <a:endParaRPr lang="cs-CZ" sz="1100" dirty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8B77-B6D6-4610-90D8-B3C26087BB71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A28E609A-04D5-A6F0-8672-118FADE53E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80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EBAAE-FD40-4C23-BEB6-D3E11ADF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F6AB54-66E0-466E-8297-84C8EC500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47A327-61B5-4803-B7EA-D685DCEF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ACB626-89D6-4212-A6D2-DE9E0706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1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3F232-0A3C-40DD-B4D1-430894E2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477B66-A352-464E-B2E3-901414FF8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E109F0-63E9-45AD-BCBB-729710A4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F3AA9CC0-0904-45D9-84EB-35D625D5D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269755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4E4908-4BB8-4F1E-A1B9-4415E6F6B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3C43E9-15F4-432D-95AA-271AEDE3B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16EF98-D6AE-4963-8F60-DC33C942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2CFA2BA3-5B95-4818-ADED-4BB29D2C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1236730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F7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F8646-5BC0-6D22-CF51-F3BE84434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B0FC50-422D-A95C-16A2-B6ED21894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C42026-2960-C23F-54F2-B4A7AF57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168D31-E79E-3C8D-EAA5-61AE5247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2E7779-3DBD-F16C-76A4-35B0C4CAD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04AF70D-6B29-A244-8C48-EDED45C3DA90}"/>
              </a:ext>
            </a:extLst>
          </p:cNvPr>
          <p:cNvSpPr/>
          <p:nvPr userDrawn="1"/>
        </p:nvSpPr>
        <p:spPr>
          <a:xfrm>
            <a:off x="209006" y="195942"/>
            <a:ext cx="11756571" cy="648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2C22238A-F9FE-787D-0B2A-5AD4FEB05E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0600" y="1735129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54953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rgbClr val="F7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6A480-8E02-7489-F4AB-A5F7E1DE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0F7E5A-AAE5-9448-B16D-665D2953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63DCD0-6CE8-7202-E210-DFD3E2D2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C52DC5-DF01-46FF-7E06-8275DF3C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16CD08-186D-8380-8F50-FF856C58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445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F1BAD1-F803-D4D3-8C6C-117BA080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3B90EA-AD47-D643-F5C9-2C6DA1B44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4DF1F5-64DF-3B8C-2E0C-275471C1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413B99-0CB8-44AA-0583-12A59E6B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29CE21-AB10-E717-082A-46CE17FE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031218-8B40-BF52-B107-32D7C34BCEEA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F7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6023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A5303-D9FE-AE34-279E-858310F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DB8E34-D3A7-8A5E-9415-4868473DE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6AE84F-07C4-AAEC-285B-4564090FE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2A4506-5461-B44C-75FD-C8BCE28A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A25D50-D97F-24AC-ADF7-A6934689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4BC671-2EF9-1FA3-52E5-C182FB87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627B5B3-C845-77C3-EEF9-C94704A767E1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F7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12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FB494-1F3A-3874-DBD4-1C92A4D1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3AE03-23A8-7C87-6C94-E9C361423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F069F2-CD45-A091-7114-5E03C80E2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4A0E77-0496-3F68-4BCA-28E11AC9C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6F4C87B-0685-4F3B-BE63-4184CAE67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0416BB-A807-A030-79A9-6B30B35A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983A866-CEC7-3D1D-5D83-397BFEB5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E978F45-BD61-71C8-75D8-CA94A798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416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863D5-18E2-1B5C-8944-0457DBC2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28641D9-36C0-3DEE-5FF8-B7A51F30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F4354B-2394-CD9C-CC38-DDB3D775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F15D72-F28E-A792-CCE4-595B7ACC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8150BA3-E959-3069-DDBB-0979E4B1D6DA}"/>
              </a:ext>
            </a:extLst>
          </p:cNvPr>
          <p:cNvSpPr/>
          <p:nvPr userDrawn="1"/>
        </p:nvSpPr>
        <p:spPr>
          <a:xfrm>
            <a:off x="0" y="3657614"/>
            <a:ext cx="12192000" cy="3200400"/>
          </a:xfrm>
          <a:prstGeom prst="rect">
            <a:avLst/>
          </a:prstGeom>
          <a:solidFill>
            <a:srgbClr val="F7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1091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26D9D1-6C7D-1E3F-DC90-25CDA217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3AC5BB-B31C-3348-C791-419F740A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B90C84-5029-49D5-2FC7-FE4463D4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A3FA634-8D47-C21F-31B8-D04176B79901}"/>
              </a:ext>
            </a:extLst>
          </p:cNvPr>
          <p:cNvSpPr/>
          <p:nvPr userDrawn="1"/>
        </p:nvSpPr>
        <p:spPr>
          <a:xfrm>
            <a:off x="7276011" y="0"/>
            <a:ext cx="4913838" cy="6858000"/>
          </a:xfrm>
          <a:prstGeom prst="rect">
            <a:avLst/>
          </a:prstGeom>
          <a:solidFill>
            <a:srgbClr val="F7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ED42FB3-04DE-E2E7-03D5-63631A61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2B1EF20-EA39-2083-0FBE-056097AC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14536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E18AB-6BBA-5C3F-AB87-128C4D00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E4DB9F-90AF-4A41-DA54-018C90F0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734788-3BD2-5D83-07A4-F2B7C5BD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B473EAA-CA2E-EFE4-8F09-62B1C1D6415E}"/>
              </a:ext>
            </a:extLst>
          </p:cNvPr>
          <p:cNvSpPr/>
          <p:nvPr userDrawn="1"/>
        </p:nvSpPr>
        <p:spPr>
          <a:xfrm>
            <a:off x="133829" y="121267"/>
            <a:ext cx="11930352" cy="6600208"/>
          </a:xfrm>
          <a:prstGeom prst="rect">
            <a:avLst/>
          </a:prstGeom>
          <a:solidFill>
            <a:srgbClr val="F7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E5D694-D51F-15A5-42DB-7CFBBFA7DFB2}"/>
              </a:ext>
            </a:extLst>
          </p:cNvPr>
          <p:cNvSpPr/>
          <p:nvPr userDrawn="1"/>
        </p:nvSpPr>
        <p:spPr>
          <a:xfrm>
            <a:off x="313540" y="264955"/>
            <a:ext cx="11573659" cy="6312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25E5EE8-2260-F370-9189-29123343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75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AD35E51E-8D54-2351-027E-FBBFA661D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500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8433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66931-B768-4F5F-98A4-C3E83E3A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6917D6-40E2-410A-ACED-BE9AC46A0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46FBE-7EDF-48DD-B80E-8EA14F1A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610AD087-F5B6-4B29-8E2C-1B499847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782731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A583C-8A37-9439-7859-2ACD62E7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6FD994-BDE0-FB39-840D-C6560ED07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C07D04-84C0-4A82-6BAD-1AB847675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8415F0-B053-20DE-48A7-87CAE4EE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4447B9-12D6-22E2-DDF8-DC87FDBA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714C02-CEFF-285B-C813-49FE4B32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135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2E6A4-A715-AA06-9CE8-201793B6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E6CBED-4D54-1A85-EE1A-D532A9A87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8349C-0168-E23A-351E-FDA0AC7A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28261-3436-65DD-DE7B-C7C59843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132F0C-582B-3120-0D83-6D1E88F5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0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748698-A893-93CE-941E-79BF8FEF3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20B5BB-5DCC-D070-9E39-CD119C2C9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17A73-EC94-2019-93B7-64A1953F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59F57A-768D-3021-0ABC-0526B23C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B2A2A1-296F-6DB1-E272-2D88765F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28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D345C-6B59-4BD7-B5E3-EF5F6275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084D87-A3F2-4448-9FA2-FF36AC1BE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CDA059-46EC-4F92-8AD7-4AC24FD3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7D54602D-7034-4EAC-A18B-CBB4F889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351435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892D9-5982-41C3-A3EE-F6884C0B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FD002-4437-45CE-B7DF-2598E6746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91D716-D108-42BD-91D5-F002462A2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CE2C33-30EF-4E99-96BA-D560ABD6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9A5B3EC-2AD2-4F7C-BA72-D4563195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40751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B8D67-DFA6-4266-8DEF-A4934EA9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35D95A-A352-442D-B7B1-178BB781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3C4DD2-41E9-4C2C-8B6C-9B79C0E5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77DBB9-C234-4AFE-8C1D-051AA6DF3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0D5BD0-F4CF-4C85-9D58-B90DC8CB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2FF02BC-D085-40E2-8058-B6083A36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4">
            <a:extLst>
              <a:ext uri="{FF2B5EF4-FFF2-40B4-BE49-F238E27FC236}">
                <a16:creationId xmlns:a16="http://schemas.microsoft.com/office/drawing/2014/main" id="{F6C0A709-1006-4E54-97E4-113289AF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278055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8529E-E3C5-4D9A-86FD-B38EAC19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8E0B78-36EC-41FF-AC19-3302A8C8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951B6D8-1D65-4230-A350-8C7CE9AE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202003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5B90AC-B6FB-4682-B5A2-531AD062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C6CAC-A425-426F-AF16-53EF7E46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384721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6BC48-D0DC-4101-BBA0-8DEAEBFA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01010-3105-459F-82E5-94D8AB10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B465EB-8858-4421-81A0-1BCC6A198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9832D5-26BB-4940-8DD6-27762B18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536D619-1542-441C-80EC-5B57A5EA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356236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B275C-5BAD-4829-9801-D3D525A8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CA38780-8FA6-432D-A3EE-5CD8339B9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18975D-C930-4D51-BBFE-B22D645A4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DEADB4-B170-4C86-8E0F-DB2FF38F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97" y="6356350"/>
            <a:ext cx="2771503" cy="365125"/>
          </a:xfrm>
          <a:prstGeom prst="rect">
            <a:avLst/>
          </a:prstGeom>
        </p:spPr>
        <p:txBody>
          <a:bodyPr/>
          <a:lstStyle/>
          <a:p>
            <a:fld id="{9B753CD3-61A8-4CAA-A76A-808F72BF276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6DC5DCBA-FA93-452C-B0D3-877649B1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154" y="6356350"/>
            <a:ext cx="7082246" cy="365125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</p:spTree>
    <p:extLst>
      <p:ext uri="{BB962C8B-B14F-4D97-AF65-F5344CB8AC3E}">
        <p14:creationId xmlns:p14="http://schemas.microsoft.com/office/powerpoint/2010/main" val="304170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1F99DE5-6745-45E4-AF09-9FB7FEB2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54" y="365125"/>
            <a:ext cx="10282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9EA618-4731-47BE-AA79-E47A2D86D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154" y="1825625"/>
            <a:ext cx="10282645" cy="4235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085CB-1F64-45B0-9F12-1E1E4BEA2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1154" y="6356350"/>
            <a:ext cx="7082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cs-CZ" dirty="0">
                <a:solidFill>
                  <a:srgbClr val="A87681"/>
                </a:solidFill>
                <a:ea typeface="Microsoft YaHei" pitchFamily="2"/>
                <a:cs typeface="Arial" pitchFamily="2"/>
              </a:rPr>
              <a:t>Mgr. Kateřina Menšíková, Průvodce konceptem Bazální stimulace, Licenční číslo 971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1CB3FD92-BF58-41B8-BB1D-3CC0B200C184}"/>
              </a:ext>
            </a:extLst>
          </p:cNvPr>
          <p:cNvSpPr/>
          <p:nvPr userDrawn="1"/>
        </p:nvSpPr>
        <p:spPr>
          <a:xfrm>
            <a:off x="-23297" y="13062"/>
            <a:ext cx="791640" cy="68449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87681"/>
          </a:solidFill>
          <a:ln w="0">
            <a:solidFill>
              <a:srgbClr val="BFBFBF"/>
            </a:solidFill>
            <a:prstDash val="solid"/>
          </a:ln>
        </p:spPr>
        <p:txBody>
          <a:bodyPr vert="eaVert" wrap="square" lIns="90000" tIns="45000" rIns="90000" bIns="45000" anchor="b" anchorCtr="0" compatLnSpc="0">
            <a:noAutofit/>
          </a:bodyPr>
          <a:lstStyle/>
          <a:p>
            <a:pPr marL="343080" marR="0" lvl="0" indent="-34272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cs-CZ" sz="2000" b="1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Castoro Titling" panose="02000000000000000000" pitchFamily="2" charset="0"/>
                <a:ea typeface="Microsoft YaHei" pitchFamily="2"/>
                <a:cs typeface="Arial" pitchFamily="2"/>
              </a:rPr>
              <a:t>                      BASALE STIMULATION® IN DER PFLEGE  </a:t>
            </a:r>
          </a:p>
        </p:txBody>
      </p:sp>
    </p:spTree>
    <p:extLst>
      <p:ext uri="{BB962C8B-B14F-4D97-AF65-F5344CB8AC3E}">
        <p14:creationId xmlns:p14="http://schemas.microsoft.com/office/powerpoint/2010/main" val="3649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A876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AC2BBFA-55E2-EFE3-5187-83834356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884899-8824-0242-FC85-6230C8FC7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6AD1AE-05A1-E9F2-3750-032DCEE9E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FB891-E5A8-4537-8C7F-0E3B94C9203A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D9F852-8536-8D3A-5212-8C679BE6E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3F1702-11B7-CD2A-42A5-BBD181EC0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EC5EE-B2B6-49D1-9D55-20ABB7C890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4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2ECBF05-D6CA-91AD-1890-B4E880948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1" b="11008"/>
          <a:stretch/>
        </p:blipFill>
        <p:spPr>
          <a:xfrm>
            <a:off x="3125595" y="5458329"/>
            <a:ext cx="6238248" cy="130995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1C71C26-6BBC-FF5E-4832-1729299A60C7}"/>
              </a:ext>
            </a:extLst>
          </p:cNvPr>
          <p:cNvSpPr txBox="1">
            <a:spLocks/>
          </p:cNvSpPr>
          <p:nvPr/>
        </p:nvSpPr>
        <p:spPr>
          <a:xfrm>
            <a:off x="745065" y="4236231"/>
            <a:ext cx="11430000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/>
              <a:t>Bazální stimulace® dle Prof. Dr. A. Fröhlicha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C356EE-E129-81C5-B260-1C486C005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93" y="270565"/>
            <a:ext cx="2457518" cy="24575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53733B-EFCA-62BE-CA5F-DC8D7F88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58" y="265882"/>
            <a:ext cx="3924957" cy="24622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2C2EA7-7638-E679-FB63-B8F9AD2D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39" y="270565"/>
            <a:ext cx="2271924" cy="24575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672148-3D45-7C4E-F2D9-9FDC13CA1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61" y="265882"/>
            <a:ext cx="1628170" cy="245761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E7A5D26-D952-1D14-37E5-BC81CF3AF80E}"/>
              </a:ext>
            </a:extLst>
          </p:cNvPr>
          <p:cNvSpPr txBox="1">
            <a:spLocks/>
          </p:cNvSpPr>
          <p:nvPr/>
        </p:nvSpPr>
        <p:spPr>
          <a:xfrm>
            <a:off x="762000" y="3433768"/>
            <a:ext cx="11430000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/>
              <a:t>Bazální stimulace v paliativní péči</a:t>
            </a:r>
          </a:p>
          <a:p>
            <a:r>
              <a:rPr lang="cs-CZ" sz="7200" dirty="0"/>
              <a:t>Doprovázení srdcem</a:t>
            </a:r>
          </a:p>
        </p:txBody>
      </p:sp>
    </p:spTree>
    <p:extLst>
      <p:ext uri="{BB962C8B-B14F-4D97-AF65-F5344CB8AC3E}">
        <p14:creationId xmlns:p14="http://schemas.microsoft.com/office/powerpoint/2010/main" val="146576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FF1D0-D09F-B1EB-128B-A9B27D88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54" y="135475"/>
            <a:ext cx="10924330" cy="491778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114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„Bez doteků není možný život….“</a:t>
            </a:r>
            <a:r>
              <a:rPr lang="cs-CZ" sz="114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 </a:t>
            </a:r>
            <a:endParaRPr lang="cs-CZ" sz="1600" dirty="0">
              <a:solidFill>
                <a:schemeClr val="tx1">
                  <a:lumMod val="85000"/>
                  <a:lumOff val="15000"/>
                </a:schemeClr>
              </a:solidFill>
              <a:latin typeface="Alegreya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Mezilidský dotek zprostředkovává od narození do smrti pocit přítomnosti a rozhodujícím způsobem ovlivňuje naše vnímání, myšlenky, naše pocity pohody i uzdravovací procesy. 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0675CEC0-C9D6-4A73-722A-2C18EDEC349D}"/>
              </a:ext>
            </a:extLst>
          </p:cNvPr>
          <p:cNvSpPr txBox="1">
            <a:spLocks/>
          </p:cNvSpPr>
          <p:nvPr/>
        </p:nvSpPr>
        <p:spPr>
          <a:xfrm>
            <a:off x="1071154" y="5221704"/>
            <a:ext cx="10791983" cy="1500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… dotek vyjadřuje blízkost, bezpečí, jistotu a důvěru.“</a:t>
            </a:r>
          </a:p>
        </p:txBody>
      </p:sp>
    </p:spTree>
    <p:extLst>
      <p:ext uri="{BB962C8B-B14F-4D97-AF65-F5344CB8AC3E}">
        <p14:creationId xmlns:p14="http://schemas.microsoft.com/office/powerpoint/2010/main" val="2382958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9422 (720p)">
            <a:hlinkClick r:id="" action="ppaction://media"/>
            <a:extLst>
              <a:ext uri="{FF2B5EF4-FFF2-40B4-BE49-F238E27FC236}">
                <a16:creationId xmlns:a16="http://schemas.microsoft.com/office/drawing/2014/main" id="{BDC50E0E-FF68-6F43-DB25-8D6B7BF87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4" y="0"/>
            <a:ext cx="12355689" cy="6950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667CE64-925A-7F9A-834A-F666F9567E87}"/>
              </a:ext>
            </a:extLst>
          </p:cNvPr>
          <p:cNvSpPr txBox="1"/>
          <p:nvPr/>
        </p:nvSpPr>
        <p:spPr>
          <a:xfrm rot="308197">
            <a:off x="668481" y="4732443"/>
            <a:ext cx="2156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>
                <a:latin typeface="Ink Free" panose="03080402000500000000" pitchFamily="66" charset="0"/>
              </a:rPr>
              <a:t>Respekt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8D5F48-99CE-9FBC-C9AF-FC058583B00D}"/>
              </a:ext>
            </a:extLst>
          </p:cNvPr>
          <p:cNvSpPr txBox="1"/>
          <p:nvPr/>
        </p:nvSpPr>
        <p:spPr>
          <a:xfrm>
            <a:off x="6284292" y="3148055"/>
            <a:ext cx="1337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>
                <a:latin typeface="Ink Free" panose="03080402000500000000" pitchFamily="66" charset="0"/>
              </a:rPr>
              <a:t>Úcta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A49205-D051-516A-AC3D-355508395A0B}"/>
              </a:ext>
            </a:extLst>
          </p:cNvPr>
          <p:cNvSpPr txBox="1"/>
          <p:nvPr/>
        </p:nvSpPr>
        <p:spPr>
          <a:xfrm rot="20685670">
            <a:off x="352369" y="1604324"/>
            <a:ext cx="1930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>
                <a:latin typeface="Ink Free" panose="03080402000500000000" pitchFamily="66" charset="0"/>
              </a:rPr>
              <a:t>Důvěra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24A2B3-022C-0E25-7EEB-92AAE3472EE8}"/>
              </a:ext>
            </a:extLst>
          </p:cNvPr>
          <p:cNvSpPr txBox="1"/>
          <p:nvPr/>
        </p:nvSpPr>
        <p:spPr>
          <a:xfrm rot="704111">
            <a:off x="6609029" y="1647762"/>
            <a:ext cx="2864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>
                <a:latin typeface="Ink Free" panose="03080402000500000000" pitchFamily="66" charset="0"/>
              </a:rPr>
              <a:t>Porozumění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E662E6-E061-288B-C521-D41F613C5414}"/>
              </a:ext>
            </a:extLst>
          </p:cNvPr>
          <p:cNvSpPr txBox="1"/>
          <p:nvPr/>
        </p:nvSpPr>
        <p:spPr>
          <a:xfrm rot="308806">
            <a:off x="8495819" y="4341306"/>
            <a:ext cx="154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Ink Free" panose="03080402000500000000" pitchFamily="66" charset="0"/>
              </a:rPr>
              <a:t>Vztah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9C3F3F-7CCD-4F2E-473B-7DDABE103EE6}"/>
              </a:ext>
            </a:extLst>
          </p:cNvPr>
          <p:cNvSpPr txBox="1"/>
          <p:nvPr/>
        </p:nvSpPr>
        <p:spPr>
          <a:xfrm rot="21432059">
            <a:off x="5720109" y="5698363"/>
            <a:ext cx="280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dirty="0">
                <a:latin typeface="Ink Free" panose="03080402000500000000" pitchFamily="66" charset="0"/>
              </a:rPr>
              <a:t>Setkání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8ACE0DE-854B-ACCD-6AD3-8F4E63AB6243}"/>
              </a:ext>
            </a:extLst>
          </p:cNvPr>
          <p:cNvSpPr txBox="1"/>
          <p:nvPr/>
        </p:nvSpPr>
        <p:spPr>
          <a:xfrm rot="21212818">
            <a:off x="4489090" y="231193"/>
            <a:ext cx="2424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dirty="0">
                <a:latin typeface="Ink Free" panose="03080402000500000000" pitchFamily="66" charset="0"/>
              </a:rPr>
              <a:t>Vnímání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7908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43DA22-62AD-7A95-7B10-526BBE6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2140" y="888829"/>
            <a:ext cx="4623026" cy="30820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2C3098-CCD5-2246-B770-36BE4BD3F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29" y="1837164"/>
            <a:ext cx="4782673" cy="31834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B79C69-A073-C807-9816-061524D43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" y="3894667"/>
            <a:ext cx="4204974" cy="2803316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DC3979-8330-83AF-9295-B29BE066A418}"/>
              </a:ext>
            </a:extLst>
          </p:cNvPr>
          <p:cNvSpPr txBox="1">
            <a:spLocks/>
          </p:cNvSpPr>
          <p:nvPr/>
        </p:nvSpPr>
        <p:spPr>
          <a:xfrm>
            <a:off x="4521200" y="5474128"/>
            <a:ext cx="7670800" cy="14223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„Ten kdo určuje cestu i cíl.“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AC77154B-F5CA-CD66-55D3-5AA70F740411}"/>
              </a:ext>
            </a:extLst>
          </p:cNvPr>
          <p:cNvSpPr txBox="1">
            <a:spLocks/>
          </p:cNvSpPr>
          <p:nvPr/>
        </p:nvSpPr>
        <p:spPr>
          <a:xfrm>
            <a:off x="309452" y="812592"/>
            <a:ext cx="3793070" cy="238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Důležité je si uvědomit, že v každém případě je umírající středem naší péče. </a:t>
            </a:r>
            <a:endParaRPr lang="cs-CZ" sz="8000" dirty="0">
              <a:solidFill>
                <a:schemeClr val="tx1">
                  <a:lumMod val="85000"/>
                  <a:lumOff val="15000"/>
                </a:schemeClr>
              </a:solidFill>
              <a:latin typeface="Licoric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8562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1CA8A1E-B718-CC1D-C5AB-05D8B0355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/>
          <a:stretch/>
        </p:blipFill>
        <p:spPr>
          <a:xfrm>
            <a:off x="6337294" y="4428065"/>
            <a:ext cx="3141137" cy="2463801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D22F426-3991-5D82-C718-0292CC3A6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58" y="4428066"/>
            <a:ext cx="3695700" cy="2463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55C972C-2DAF-0240-2B92-8827915AD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/>
          <a:stretch/>
        </p:blipFill>
        <p:spPr>
          <a:xfrm>
            <a:off x="-31787" y="4428065"/>
            <a:ext cx="3147527" cy="24638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C07DFB-E866-566E-C880-6E3F90DD75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5"/>
          <a:stretch/>
        </p:blipFill>
        <p:spPr>
          <a:xfrm>
            <a:off x="9067798" y="4428064"/>
            <a:ext cx="3141137" cy="2463801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4222E854-4E3D-B17D-59B9-5115D38C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65671"/>
            <a:ext cx="11328400" cy="246380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Jaké možnosti nabízí</a:t>
            </a:r>
            <a:b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</a:b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bazální stimulace ?</a:t>
            </a:r>
            <a:endParaRPr lang="cs-CZ" sz="5400" dirty="0">
              <a:solidFill>
                <a:srgbClr val="A876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601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539D1-3D2A-5384-6F0C-FF6EDB203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20" y="3843852"/>
            <a:ext cx="10816047" cy="29294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U umírajících jsou nabídky somatické stimulace dány především jejich potřebami a stavem, ve kterém se nacházejí.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230985-64EE-0EB6-616F-4A63E5E81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30196"/>
            <a:ext cx="51434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F24A8DD-82D2-2C10-426D-C5E5DB3DDF2D}"/>
              </a:ext>
            </a:extLst>
          </p:cNvPr>
          <p:cNvSpPr txBox="1">
            <a:spLocks/>
          </p:cNvSpPr>
          <p:nvPr/>
        </p:nvSpPr>
        <p:spPr>
          <a:xfrm>
            <a:off x="817034" y="321199"/>
            <a:ext cx="10557932" cy="26532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V běžné každodenní péči o klienty koncept Bazální stimulace klade důraz zejména na TĚLESNÉ VNÍMÁNÍ - SOMATICKÉ.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F717C1-6AF1-C9C7-84D5-95FFF747B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8" y="3064935"/>
            <a:ext cx="5588000" cy="372533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82D9797-F739-F5C6-F797-00226CDCC538}"/>
              </a:ext>
            </a:extLst>
          </p:cNvPr>
          <p:cNvSpPr txBox="1">
            <a:spLocks/>
          </p:cNvSpPr>
          <p:nvPr/>
        </p:nvSpPr>
        <p:spPr>
          <a:xfrm>
            <a:off x="817034" y="3429000"/>
            <a:ext cx="6176433" cy="292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Vibrační a vestibulární stimulace pomáhá v orientaci </a:t>
            </a:r>
            <a:r>
              <a:rPr lang="cs-CZ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tady a teď.</a:t>
            </a:r>
          </a:p>
        </p:txBody>
      </p:sp>
    </p:spTree>
    <p:extLst>
      <p:ext uri="{BB962C8B-B14F-4D97-AF65-F5344CB8AC3E}">
        <p14:creationId xmlns:p14="http://schemas.microsoft.com/office/powerpoint/2010/main" val="87983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85F55-8E80-765B-DEAD-A7065FF7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4829704"/>
            <a:ext cx="11226799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Koupele</a:t>
            </a:r>
            <a:b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</a:b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a péče o pokožku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71E1B2-05E2-9A45-44FE-9D003B616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67733"/>
            <a:ext cx="6629399" cy="44195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5833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428733-BE25-21B1-3E78-E9940BEFDB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643461"/>
            <a:ext cx="7399867" cy="3365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latin typeface="Alegreya" pitchFamily="2" charset="0"/>
              </a:rPr>
              <a:t>Dva základní principy</a:t>
            </a:r>
          </a:p>
          <a:p>
            <a:pPr marL="0" indent="0" algn="ctr">
              <a:buNone/>
            </a:pPr>
            <a:endParaRPr lang="cs-CZ" dirty="0">
              <a:latin typeface="Alegreya" pitchFamily="2" charset="0"/>
            </a:endParaRPr>
          </a:p>
          <a:p>
            <a:pPr marL="0" indent="0" algn="ctr">
              <a:buNone/>
            </a:pPr>
            <a:r>
              <a:rPr lang="cs-CZ" sz="4400" dirty="0">
                <a:latin typeface="Alegreya" pitchFamily="2" charset="0"/>
              </a:rPr>
              <a:t>ZKLIDŇĚNÍ</a:t>
            </a:r>
          </a:p>
          <a:p>
            <a:pPr marL="0" indent="0" algn="ctr">
              <a:buNone/>
            </a:pPr>
            <a:r>
              <a:rPr lang="cs-CZ" sz="4400" dirty="0">
                <a:latin typeface="Alegreya" pitchFamily="2" charset="0"/>
              </a:rPr>
              <a:t>vs.</a:t>
            </a:r>
          </a:p>
          <a:p>
            <a:pPr marL="0" indent="0" algn="ctr">
              <a:buNone/>
            </a:pPr>
            <a:r>
              <a:rPr lang="cs-CZ" sz="4400" dirty="0">
                <a:latin typeface="Alegreya" pitchFamily="2" charset="0"/>
              </a:rPr>
              <a:t>POVZBUZENÍ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BCAA74-F3FA-A212-862C-9FBBD4BD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"/>
            <a:ext cx="4572000" cy="68606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F1C5EB4-F004-6F69-B48D-BDA6EBB65A84}"/>
              </a:ext>
            </a:extLst>
          </p:cNvPr>
          <p:cNvSpPr txBox="1"/>
          <p:nvPr/>
        </p:nvSpPr>
        <p:spPr>
          <a:xfrm>
            <a:off x="4571999" y="4727636"/>
            <a:ext cx="7399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cs-CZ" sz="3200" dirty="0">
                <a:latin typeface="Alegreya" pitchFamily="2" charset="0"/>
              </a:rPr>
              <a:t>Nápomocná mám může být AROMATERAPIE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39284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2F69CA2-D19F-592F-86EB-E7F33BE8CF38}"/>
              </a:ext>
            </a:extLst>
          </p:cNvPr>
          <p:cNvSpPr txBox="1">
            <a:spLocks/>
          </p:cNvSpPr>
          <p:nvPr/>
        </p:nvSpPr>
        <p:spPr>
          <a:xfrm>
            <a:off x="-804335" y="5021791"/>
            <a:ext cx="7713133" cy="1683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Polohování</a:t>
            </a:r>
          </a:p>
        </p:txBody>
      </p:sp>
      <p:pic>
        <p:nvPicPr>
          <p:cNvPr id="2" name="Zástupný obsah 5">
            <a:extLst>
              <a:ext uri="{FF2B5EF4-FFF2-40B4-BE49-F238E27FC236}">
                <a16:creationId xmlns:a16="http://schemas.microsoft.com/office/drawing/2014/main" id="{9988C5A2-9097-CB10-33FE-E9F2C249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/>
          <a:stretch/>
        </p:blipFill>
        <p:spPr>
          <a:xfrm>
            <a:off x="6011335" y="84665"/>
            <a:ext cx="6096000" cy="47814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04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0AD8652-25AE-3420-F679-0A263CCCDE9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3" y="457866"/>
            <a:ext cx="4500929" cy="5951111"/>
          </a:xfrm>
        </p:spPr>
      </p:pic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A3172331-9A82-9EB3-1976-17431A8A296D}"/>
              </a:ext>
            </a:extLst>
          </p:cNvPr>
          <p:cNvSpPr txBox="1">
            <a:spLocks/>
          </p:cNvSpPr>
          <p:nvPr/>
        </p:nvSpPr>
        <p:spPr>
          <a:xfrm>
            <a:off x="237069" y="761995"/>
            <a:ext cx="7399867" cy="3365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dirty="0">
              <a:solidFill>
                <a:srgbClr val="2F2235"/>
              </a:solidFill>
              <a:latin typeface="Alegreya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4400" dirty="0">
                <a:solidFill>
                  <a:srgbClr val="2F2235"/>
                </a:solidFill>
                <a:latin typeface="Alegreya" pitchFamily="2" charset="0"/>
              </a:rPr>
              <a:t>POLOHA HNÍZDO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4400" dirty="0">
              <a:solidFill>
                <a:srgbClr val="2F2235"/>
              </a:solidFill>
              <a:latin typeface="Alegreya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4400" dirty="0">
                <a:solidFill>
                  <a:srgbClr val="2F2235"/>
                </a:solidFill>
                <a:latin typeface="Alegreya" pitchFamily="2" charset="0"/>
              </a:rPr>
              <a:t>MUMIE</a:t>
            </a:r>
          </a:p>
        </p:txBody>
      </p:sp>
    </p:spTree>
    <p:extLst>
      <p:ext uri="{BB962C8B-B14F-4D97-AF65-F5344CB8AC3E}">
        <p14:creationId xmlns:p14="http://schemas.microsoft.com/office/powerpoint/2010/main" val="47499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148B7-9595-9D83-6F07-3B00DB6B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lock_-_50803 (540p)">
            <a:hlinkClick r:id="" action="ppaction://media"/>
            <a:extLst>
              <a:ext uri="{FF2B5EF4-FFF2-40B4-BE49-F238E27FC236}">
                <a16:creationId xmlns:a16="http://schemas.microsoft.com/office/drawing/2014/main" id="{E5EA60C8-2A82-EEE6-196F-98A815DE02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715" cy="68580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22D8DD-96A2-506C-B218-BFC9AE2358ED}"/>
              </a:ext>
            </a:extLst>
          </p:cNvPr>
          <p:cNvSpPr txBox="1"/>
          <p:nvPr/>
        </p:nvSpPr>
        <p:spPr>
          <a:xfrm>
            <a:off x="8153400" y="2828835"/>
            <a:ext cx="1868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latin typeface="Licorice" pitchFamily="2" charset="-18"/>
              </a:rPr>
              <a:t>Čas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E1A787-2C9B-3150-8876-6095EE4D7098}"/>
              </a:ext>
            </a:extLst>
          </p:cNvPr>
          <p:cNvSpPr txBox="1"/>
          <p:nvPr/>
        </p:nvSpPr>
        <p:spPr>
          <a:xfrm>
            <a:off x="9533467" y="334433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A38A043-1D36-81FD-D54B-ADBEEE6123B0}"/>
              </a:ext>
            </a:extLst>
          </p:cNvPr>
          <p:cNvSpPr txBox="1"/>
          <p:nvPr/>
        </p:nvSpPr>
        <p:spPr>
          <a:xfrm>
            <a:off x="9685867" y="334433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863473-BCE1-8C93-569B-063A7842C66D}"/>
              </a:ext>
            </a:extLst>
          </p:cNvPr>
          <p:cNvSpPr txBox="1"/>
          <p:nvPr/>
        </p:nvSpPr>
        <p:spPr>
          <a:xfrm>
            <a:off x="9872136" y="334433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15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577E2-F1D6-1C5E-FFF7-C4317E3F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926"/>
            <a:ext cx="12191999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PRÁCE S DECHEM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47BB064-C256-5C53-4A8A-6C7A31D66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15" y="2943751"/>
            <a:ext cx="5278570" cy="351904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7480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9B7CC48-5CEE-B8A3-589E-74E721DDD47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2" y="3006196"/>
            <a:ext cx="4741333" cy="3556000"/>
          </a:xfr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FC0B3A8-6D4A-B68E-C8CD-9071A32603ED}"/>
              </a:ext>
            </a:extLst>
          </p:cNvPr>
          <p:cNvSpPr txBox="1">
            <a:spLocks/>
          </p:cNvSpPr>
          <p:nvPr/>
        </p:nvSpPr>
        <p:spPr>
          <a:xfrm>
            <a:off x="321732" y="1482724"/>
            <a:ext cx="1154853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5400" kern="1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Masáž stimulující dýchání</a:t>
            </a:r>
            <a:br>
              <a:rPr lang="cs-CZ" sz="5400" kern="1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</a:br>
            <a:r>
              <a:rPr lang="cs-CZ" sz="5400" kern="1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a kontaktní dýchání</a:t>
            </a:r>
            <a:endParaRPr lang="cs-CZ" sz="5400" kern="100" dirty="0">
              <a:solidFill>
                <a:srgbClr val="A876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oro Titling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8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7E1B44-EA5E-54F5-4356-FD407F131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" y="2751668"/>
            <a:ext cx="6057900" cy="4038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86FD66E-E5BC-8D0A-6D05-08CC3A9AC164}"/>
              </a:ext>
            </a:extLst>
          </p:cNvPr>
          <p:cNvSpPr txBox="1">
            <a:spLocks/>
          </p:cNvSpPr>
          <p:nvPr/>
        </p:nvSpPr>
        <p:spPr>
          <a:xfrm>
            <a:off x="831850" y="669930"/>
            <a:ext cx="10528300" cy="1683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Smyslové vnímání</a:t>
            </a:r>
          </a:p>
        </p:txBody>
      </p:sp>
    </p:spTree>
    <p:extLst>
      <p:ext uri="{BB962C8B-B14F-4D97-AF65-F5344CB8AC3E}">
        <p14:creationId xmlns:p14="http://schemas.microsoft.com/office/powerpoint/2010/main" val="4086859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AA6EDC1-EDD3-F9AA-B1BF-594E85C9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134" y="388673"/>
            <a:ext cx="6434666" cy="60806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sz="5400" dirty="0">
                <a:latin typeface="Alegreya" pitchFamily="2" charset="0"/>
              </a:rPr>
              <a:t>ZRAK</a:t>
            </a:r>
          </a:p>
          <a:p>
            <a:pPr>
              <a:lnSpc>
                <a:spcPct val="150000"/>
              </a:lnSpc>
            </a:pPr>
            <a:r>
              <a:rPr lang="cs-CZ" sz="5400" dirty="0">
                <a:latin typeface="Alegreya" pitchFamily="2" charset="0"/>
              </a:rPr>
              <a:t>SLUCH</a:t>
            </a:r>
          </a:p>
          <a:p>
            <a:pPr>
              <a:lnSpc>
                <a:spcPct val="150000"/>
              </a:lnSpc>
            </a:pPr>
            <a:r>
              <a:rPr lang="cs-CZ" sz="5400" dirty="0">
                <a:latin typeface="Alegreya" pitchFamily="2" charset="0"/>
              </a:rPr>
              <a:t>ČICH</a:t>
            </a:r>
          </a:p>
          <a:p>
            <a:pPr>
              <a:lnSpc>
                <a:spcPct val="150000"/>
              </a:lnSpc>
            </a:pPr>
            <a:r>
              <a:rPr lang="cs-CZ" sz="5400" dirty="0">
                <a:latin typeface="Alegreya" pitchFamily="2" charset="0"/>
              </a:rPr>
              <a:t>HMAT</a:t>
            </a:r>
          </a:p>
          <a:p>
            <a:pPr>
              <a:lnSpc>
                <a:spcPct val="150000"/>
              </a:lnSpc>
            </a:pPr>
            <a:r>
              <a:rPr lang="cs-CZ" sz="5400" dirty="0">
                <a:latin typeface="Alegreya" pitchFamily="2" charset="0"/>
              </a:rPr>
              <a:t>CHUŤ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543F2C8-0FF6-F640-ACC0-DE67F570B7B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34" y="355895"/>
            <a:ext cx="4108413" cy="6165028"/>
          </a:xfrm>
        </p:spPr>
      </p:pic>
    </p:spTree>
    <p:extLst>
      <p:ext uri="{BB962C8B-B14F-4D97-AF65-F5344CB8AC3E}">
        <p14:creationId xmlns:p14="http://schemas.microsoft.com/office/powerpoint/2010/main" val="2455084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7FE45-2BC7-B6DD-C552-00C22762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250" y="906417"/>
            <a:ext cx="10695729" cy="504516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„Někdy je těžké poznat co komu pomůže. Ale stojí za to se snažit, aby nám neutekly chvíle, které nám pak budou posilou.“</a:t>
            </a:r>
          </a:p>
        </p:txBody>
      </p:sp>
    </p:spTree>
    <p:extLst>
      <p:ext uri="{BB962C8B-B14F-4D97-AF65-F5344CB8AC3E}">
        <p14:creationId xmlns:p14="http://schemas.microsoft.com/office/powerpoint/2010/main" val="3760760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B569E951-1F66-4692-6285-BB8EE2C73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320">
            <a:off x="2099919" y="805809"/>
            <a:ext cx="4063365" cy="270891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FA7C98-0321-8A9B-DF23-BFC0E8D8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63"/>
            <a:ext cx="5118335" cy="1645792"/>
          </a:xfrm>
        </p:spPr>
        <p:txBody>
          <a:bodyPr>
            <a:noAutofit/>
          </a:bodyPr>
          <a:lstStyle/>
          <a:p>
            <a:r>
              <a:rPr lang="cs-CZ" sz="6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  <a:cs typeface="Times New Roman" panose="02020603050405020304" pitchFamily="18" charset="0"/>
              </a:rPr>
              <a:t>… a kdo</a:t>
            </a:r>
            <a:r>
              <a:rPr lang="cs-CZ" sz="66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icorice" pitchFamily="2" charset="-18"/>
                <a:cs typeface="Times New Roman" panose="02020603050405020304" pitchFamily="18" charset="0"/>
              </a:rPr>
              <a:t> </a:t>
            </a:r>
            <a:r>
              <a:rPr lang="cs-CZ" sz="6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jsem?</a:t>
            </a:r>
            <a:endParaRPr lang="cs-CZ" sz="6600" dirty="0">
              <a:solidFill>
                <a:schemeClr val="tx1">
                  <a:lumMod val="85000"/>
                  <a:lumOff val="15000"/>
                </a:schemeClr>
              </a:solidFill>
              <a:latin typeface="Licorice" pitchFamily="2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AA608C-02D1-C2BA-EDB1-C84BCAF7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335" y="507555"/>
            <a:ext cx="5331823" cy="5419112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cs-CZ" sz="52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Manželka a máma tří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cs-CZ" sz="52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        dětí… Profesí a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cs-CZ" sz="5200" dirty="0">
                <a:solidFill>
                  <a:srgbClr val="A87681"/>
                </a:solidFill>
                <a:latin typeface="Alegreya Sans" panose="00000800000000000000" pitchFamily="2" charset="0"/>
              </a:rPr>
              <a:t>  </a:t>
            </a:r>
            <a:r>
              <a:rPr lang="cs-CZ" sz="52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srdcem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cs-CZ" sz="52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ZDRAVOTNÍ      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cs-CZ" sz="5200" dirty="0">
                <a:solidFill>
                  <a:srgbClr val="A87681"/>
                </a:solidFill>
                <a:latin typeface="Alegreya Sans" panose="00000800000000000000" pitchFamily="2" charset="0"/>
              </a:rPr>
              <a:t>                           </a:t>
            </a:r>
            <a:r>
              <a:rPr lang="cs-CZ" sz="52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SESTRA</a:t>
            </a:r>
            <a:r>
              <a:rPr lang="cs-CZ" sz="4000" b="0" dirty="0">
                <a:solidFill>
                  <a:srgbClr val="A87681"/>
                </a:solidFill>
                <a:effectLst/>
                <a:latin typeface="Alegreya Sans" panose="00000800000000000000" pitchFamily="2" charset="0"/>
              </a:rPr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BCA4F0-FEC3-155B-2500-5294F9004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313">
            <a:off x="489398" y="3381009"/>
            <a:ext cx="3575996" cy="329636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9214E0-EF0E-BF9A-4CEA-B7878A10B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3" b="1730"/>
          <a:stretch/>
        </p:blipFill>
        <p:spPr>
          <a:xfrm rot="21129683">
            <a:off x="4307886" y="3327443"/>
            <a:ext cx="4205235" cy="34034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783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C360EE-0990-F097-C0C3-026C487A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3" y="270565"/>
            <a:ext cx="2457518" cy="24575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5FBDFF-A36E-ED59-8AE1-99F7349D5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98" y="265882"/>
            <a:ext cx="3924957" cy="24622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26BC05-7BD5-B84B-0083-5AC367447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79" y="270565"/>
            <a:ext cx="2271924" cy="24575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FBF0AB-4544-6DF1-469B-060E7061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1" y="265882"/>
            <a:ext cx="1628170" cy="2457614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C02A79A0-E3BB-E2BA-27ED-4864269B67BA}"/>
              </a:ext>
            </a:extLst>
          </p:cNvPr>
          <p:cNvSpPr txBox="1">
            <a:spLocks/>
          </p:cNvSpPr>
          <p:nvPr/>
        </p:nvSpPr>
        <p:spPr>
          <a:xfrm>
            <a:off x="1281507" y="3179781"/>
            <a:ext cx="10273008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000" b="1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3C5FF10-D9B3-F686-32CC-912A3AF4B5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2648" r="20209" b="18119"/>
          <a:stretch/>
        </p:blipFill>
        <p:spPr bwMode="auto">
          <a:xfrm>
            <a:off x="10193860" y="4995551"/>
            <a:ext cx="1699315" cy="1649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340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879308-D433-8AC4-B6C0-1B86348C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b="18296"/>
          <a:stretch/>
        </p:blipFill>
        <p:spPr>
          <a:xfrm>
            <a:off x="1727201" y="475214"/>
            <a:ext cx="8940800" cy="59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8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2EE9D50-9913-730B-8F49-BC360CF8E391}"/>
              </a:ext>
            </a:extLst>
          </p:cNvPr>
          <p:cNvSpPr txBox="1">
            <a:spLocks/>
          </p:cNvSpPr>
          <p:nvPr/>
        </p:nvSpPr>
        <p:spPr>
          <a:xfrm>
            <a:off x="509709" y="640832"/>
            <a:ext cx="5944651" cy="90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Andreas Fröhlich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BB7129-A13B-A41D-446C-710D72D37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12" y="2000256"/>
            <a:ext cx="3941234" cy="39412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F1218AD-8E37-C08B-187E-A8173918BF52}"/>
              </a:ext>
            </a:extLst>
          </p:cNvPr>
          <p:cNvSpPr txBox="1">
            <a:spLocks/>
          </p:cNvSpPr>
          <p:nvPr/>
        </p:nvSpPr>
        <p:spPr>
          <a:xfrm>
            <a:off x="6177903" y="742430"/>
            <a:ext cx="5944651" cy="90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dirty="0"/>
              <a:t>Prof. </a:t>
            </a:r>
            <a:r>
              <a:rPr lang="cs-CZ" sz="4000" dirty="0" err="1"/>
              <a:t>Chistel</a:t>
            </a:r>
            <a:r>
              <a:rPr lang="cs-CZ" sz="4000" dirty="0"/>
              <a:t> </a:t>
            </a:r>
            <a:r>
              <a:rPr lang="cs-CZ" sz="4000" dirty="0" err="1"/>
              <a:t>Bienstein</a:t>
            </a:r>
            <a:endParaRPr lang="cs-CZ" sz="4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7D3304-14BC-90E6-0CAC-AE19370E3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17665"/>
          <a:stretch/>
        </p:blipFill>
        <p:spPr>
          <a:xfrm>
            <a:off x="1168400" y="2008219"/>
            <a:ext cx="4690411" cy="39531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6364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91B54-F53D-0436-33A8-F7A1C8AE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Konec života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D4C28F-E418-0B28-035C-3017DD23E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Velmi často trpí naši klienti na konce života různou formou demence a u těchto klientů je potřeba si uvědomit: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nejsou schopni uvědomovat si svoji životní historii a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vyhodnocovat život – bilancovat,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stávají se extrémně závislí na svém okolí ,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i lidé s demencí mají také své potřeby,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přesto ale v jádru zůstávají osobností,</a:t>
            </a:r>
          </a:p>
          <a:p>
            <a:pPr marL="0" indent="0">
              <a:buNone/>
            </a:pPr>
            <a:endParaRPr lang="cs-CZ" sz="1400" dirty="0">
              <a:solidFill>
                <a:schemeClr val="tx1">
                  <a:lumMod val="85000"/>
                  <a:lumOff val="15000"/>
                </a:schemeClr>
              </a:solidFill>
              <a:latin typeface="Alegreya" pitchFamily="2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			</a:t>
            </a:r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intuitivní uvědomování si svojí situace.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Alegreya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864479-142B-C896-9DAD-AAE896F8B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329" y="2514601"/>
            <a:ext cx="728133" cy="7281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F06C7F-6D54-B118-8C3D-9DB505DD4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332" y="3496727"/>
            <a:ext cx="728133" cy="7281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29FBE0-47F3-4C1F-B4E1-DB5212122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1399" y="3987790"/>
            <a:ext cx="728133" cy="7281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A843E6-29E5-76CD-CD1E-9961C69F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1402" y="4512722"/>
            <a:ext cx="728133" cy="7281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4E6D28-7C4C-D1E2-617F-233AF9B4F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8203" y="4936052"/>
            <a:ext cx="1518707" cy="15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5316E-0D58-19CF-1C19-352E1BD2A9D0}"/>
              </a:ext>
            </a:extLst>
          </p:cNvPr>
          <p:cNvSpPr txBox="1">
            <a:spLocks/>
          </p:cNvSpPr>
          <p:nvPr/>
        </p:nvSpPr>
        <p:spPr>
          <a:xfrm>
            <a:off x="838200" y="355600"/>
            <a:ext cx="10515600" cy="1862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Komunikace v konceptu bazální stimulace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071BEE8-8F27-1630-E734-23215605A2B9}"/>
              </a:ext>
            </a:extLst>
          </p:cNvPr>
          <p:cNvSpPr txBox="1"/>
          <p:nvPr/>
        </p:nvSpPr>
        <p:spPr>
          <a:xfrm>
            <a:off x="838200" y="3105834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Alegreya" pitchFamily="2" charset="0"/>
              </a:rPr>
              <a:t>Neexistují žádné kouzelné formule, jak mluvit s umírajícími. </a:t>
            </a:r>
          </a:p>
          <a:p>
            <a:pPr algn="ctr"/>
            <a:endParaRPr lang="cs-CZ" sz="3200" dirty="0">
              <a:latin typeface="Alegreya" pitchFamily="2" charset="0"/>
            </a:endParaRPr>
          </a:p>
          <a:p>
            <a:pPr algn="ctr"/>
            <a:r>
              <a:rPr lang="cs-CZ" sz="3600" dirty="0">
                <a:latin typeface="Alegreya" pitchFamily="2" charset="0"/>
              </a:rPr>
              <a:t>Rozhovory vyplývají z různých situací, ve kterých se umírající nacházejí.</a:t>
            </a:r>
          </a:p>
          <a:p>
            <a:pPr algn="ctr"/>
            <a:endParaRPr lang="cs-CZ" sz="3600" dirty="0">
              <a:latin typeface="Alegre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7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87B518CA-F6A3-A862-4D6D-F90FBF7C7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59">
            <a:off x="-429939" y="49615"/>
            <a:ext cx="7845315" cy="73141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C60902C-2BF5-BCC5-6C53-4DC4CB812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1793">
            <a:off x="4832687" y="-1118681"/>
            <a:ext cx="8113832" cy="75644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AB08AB-8E28-AC95-E4DF-8C9125FB5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9457" y="1032932"/>
            <a:ext cx="1896533" cy="18965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EB33C23-BB11-ACFA-3481-AB5586DB3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592" y="3674533"/>
            <a:ext cx="1896533" cy="18965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AA6189-73CC-BFE7-5F14-D468602D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93" y="2328331"/>
            <a:ext cx="1896533" cy="18965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646C8D-DD56-115D-DFDC-960B79822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1467" y="2396646"/>
            <a:ext cx="1896533" cy="18965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FA0FBF-A9A3-5B83-A80B-003420C8CBFD}"/>
              </a:ext>
            </a:extLst>
          </p:cNvPr>
          <p:cNvSpPr txBox="1"/>
          <p:nvPr/>
        </p:nvSpPr>
        <p:spPr>
          <a:xfrm>
            <a:off x="1922167" y="1676406"/>
            <a:ext cx="3365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legreya" pitchFamily="2" charset="0"/>
              </a:rPr>
              <a:t>Terapeut stimuluje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ABE75C-E44D-C2F6-B57F-4041E72F5EAA}"/>
              </a:ext>
            </a:extLst>
          </p:cNvPr>
          <p:cNvSpPr txBox="1"/>
          <p:nvPr/>
        </p:nvSpPr>
        <p:spPr>
          <a:xfrm>
            <a:off x="7787203" y="1676407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legreya" pitchFamily="2" charset="0"/>
              </a:rPr>
              <a:t>Klient vnímá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EE8D65-A123-BE07-BA6C-B9C571CA6D65}"/>
              </a:ext>
            </a:extLst>
          </p:cNvPr>
          <p:cNvSpPr txBox="1"/>
          <p:nvPr/>
        </p:nvSpPr>
        <p:spPr>
          <a:xfrm>
            <a:off x="7356122" y="4330411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legreya" pitchFamily="2" charset="0"/>
              </a:rPr>
              <a:t>Klient reaguje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6E5A04-DABF-0257-5452-E4D103734E26}"/>
              </a:ext>
            </a:extLst>
          </p:cNvPr>
          <p:cNvSpPr txBox="1"/>
          <p:nvPr/>
        </p:nvSpPr>
        <p:spPr>
          <a:xfrm>
            <a:off x="2233076" y="4330411"/>
            <a:ext cx="2834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legreya" pitchFamily="2" charset="0"/>
              </a:rPr>
              <a:t>Terapeut vnímá</a:t>
            </a:r>
          </a:p>
        </p:txBody>
      </p:sp>
    </p:spTree>
    <p:extLst>
      <p:ext uri="{BB962C8B-B14F-4D97-AF65-F5344CB8AC3E}">
        <p14:creationId xmlns:p14="http://schemas.microsoft.com/office/powerpoint/2010/main" val="409737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53870-53B3-5588-4A8F-5D4F444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4742"/>
          </a:xfrm>
        </p:spPr>
        <p:txBody>
          <a:bodyPr>
            <a:normAutofit/>
          </a:bodyPr>
          <a:lstStyle/>
          <a:p>
            <a:pPr algn="ctr"/>
            <a:r>
              <a:rPr lang="cs-CZ" sz="5400" kern="100" dirty="0">
                <a:solidFill>
                  <a:srgbClr val="A87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oro Titling" panose="02000000000000000000" pitchFamily="2" charset="0"/>
                <a:cs typeface="Times New Roman" panose="02020603050405020304" pitchFamily="18" charset="0"/>
              </a:rPr>
              <a:t>Vnímání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92591-6D79-6EAF-3E70-4FFAC36BA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6935"/>
            <a:ext cx="10515600" cy="60960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Prof. Dr. Andreas </a:t>
            </a:r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Frohlich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legreya" pitchFamily="2" charset="0"/>
              </a:rPr>
              <a:t> říká:</a:t>
            </a:r>
          </a:p>
          <a:p>
            <a:pPr marL="0" indent="0"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Alegreya" pitchFamily="2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Alegreya" pitchFamily="2" charset="0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B6DA9ED-3B4D-7536-A6BE-0868FB351A81}"/>
              </a:ext>
            </a:extLst>
          </p:cNvPr>
          <p:cNvSpPr txBox="1">
            <a:spLocks/>
          </p:cNvSpPr>
          <p:nvPr/>
        </p:nvSpPr>
        <p:spPr>
          <a:xfrm>
            <a:off x="838200" y="3691466"/>
            <a:ext cx="10515600" cy="2073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Licorice" pitchFamily="2" charset="-18"/>
              </a:rPr>
              <a:t>„ … vnímání není jen pasivní působení, ale jde o aktivní výměnu informací.“</a:t>
            </a:r>
          </a:p>
        </p:txBody>
      </p:sp>
    </p:spTree>
    <p:extLst>
      <p:ext uri="{BB962C8B-B14F-4D97-AF65-F5344CB8AC3E}">
        <p14:creationId xmlns:p14="http://schemas.microsoft.com/office/powerpoint/2010/main" val="108674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E826A-6E93-8226-711A-62A8DA0C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5C484DA-1654-4DDF-E8CA-E4C487DC7ACE}"/>
              </a:ext>
            </a:extLst>
          </p:cNvPr>
          <p:cNvSpPr txBox="1"/>
          <p:nvPr/>
        </p:nvSpPr>
        <p:spPr>
          <a:xfrm>
            <a:off x="1303867" y="2024034"/>
            <a:ext cx="10049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>
                <a:solidFill>
                  <a:schemeClr val="bg1"/>
                </a:solidFill>
                <a:latin typeface="Licorice" pitchFamily="2" charset="-18"/>
              </a:rPr>
              <a:t>„Doteky mohou být někdy upřímnější než slova.“</a:t>
            </a:r>
          </a:p>
        </p:txBody>
      </p:sp>
      <p:pic>
        <p:nvPicPr>
          <p:cNvPr id="3" name="bokeh_-_4413 (540p)">
            <a:hlinkClick r:id="" action="ppaction://media"/>
            <a:extLst>
              <a:ext uri="{FF2B5EF4-FFF2-40B4-BE49-F238E27FC236}">
                <a16:creationId xmlns:a16="http://schemas.microsoft.com/office/drawing/2014/main" id="{B77EE6D2-9F1D-72E3-108B-DD4D477D0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0" y="7410"/>
            <a:ext cx="12184590" cy="6853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3B3C15-DB7C-F07C-D9F2-7F6CC8B6E9E5}"/>
              </a:ext>
            </a:extLst>
          </p:cNvPr>
          <p:cNvSpPr txBox="1"/>
          <p:nvPr/>
        </p:nvSpPr>
        <p:spPr>
          <a:xfrm>
            <a:off x="516467" y="1753100"/>
            <a:ext cx="11218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dirty="0">
                <a:solidFill>
                  <a:srgbClr val="2F2235"/>
                </a:solidFill>
                <a:latin typeface="Licorice" pitchFamily="2" charset="-18"/>
              </a:rPr>
              <a:t>„Doteky mohou být někdy upřímnější než slova.“</a:t>
            </a:r>
          </a:p>
        </p:txBody>
      </p:sp>
    </p:spTree>
    <p:extLst>
      <p:ext uri="{BB962C8B-B14F-4D97-AF65-F5344CB8AC3E}">
        <p14:creationId xmlns:p14="http://schemas.microsoft.com/office/powerpoint/2010/main" val="35172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0D083473144F9A861A001D925D24" ma:contentTypeVersion="12" ma:contentTypeDescription="Vytvoří nový dokument" ma:contentTypeScope="" ma:versionID="7ac570c1ffccb5d040b2ae0b7374cf9d">
  <xsd:schema xmlns:xsd="http://www.w3.org/2001/XMLSchema" xmlns:xs="http://www.w3.org/2001/XMLSchema" xmlns:p="http://schemas.microsoft.com/office/2006/metadata/properties" xmlns:ns2="c474cee1-b8df-49ea-ab09-ca7c786c2bfd" xmlns:ns3="32633a12-e90d-4ca1-9f47-2d17407bea11" targetNamespace="http://schemas.microsoft.com/office/2006/metadata/properties" ma:root="true" ma:fieldsID="11c20b80cd66f46618db1400aa490f2d" ns2:_="" ns3:_="">
    <xsd:import namespace="c474cee1-b8df-49ea-ab09-ca7c786c2bfd"/>
    <xsd:import namespace="32633a12-e90d-4ca1-9f47-2d17407bea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4cee1-b8df-49ea-ab09-ca7c786c2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e71aaf91-3a5c-4efb-b5c9-b306a122f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33a12-e90d-4ca1-9f47-2d17407bea1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9d235ba-e592-4fca-bee5-e862b86e9578}" ma:internalName="TaxCatchAll" ma:showField="CatchAllData" ma:web="32633a12-e90d-4ca1-9f47-2d17407bea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02B691-3B41-462E-ADD1-DDBAAC423241}"/>
</file>

<file path=customXml/itemProps2.xml><?xml version="1.0" encoding="utf-8"?>
<ds:datastoreItem xmlns:ds="http://schemas.openxmlformats.org/officeDocument/2006/customXml" ds:itemID="{9E3D21D0-ED2C-4B25-9764-6A4CCE01E229}"/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4105</Words>
  <Application>Microsoft Office PowerPoint</Application>
  <PresentationFormat>Širokoúhlá obrazovka</PresentationFormat>
  <Paragraphs>409</Paragraphs>
  <Slides>26</Slides>
  <Notes>26</Notes>
  <HiddenSlides>1</HiddenSlides>
  <MMClips>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7" baseType="lpstr">
      <vt:lpstr>Alegreya</vt:lpstr>
      <vt:lpstr>Alegreya Sans</vt:lpstr>
      <vt:lpstr>Arial</vt:lpstr>
      <vt:lpstr>Calibri</vt:lpstr>
      <vt:lpstr>Calibri Light</vt:lpstr>
      <vt:lpstr>Castoro Titling</vt:lpstr>
      <vt:lpstr>Ink Free</vt:lpstr>
      <vt:lpstr>Licorice</vt:lpstr>
      <vt:lpstr>Times New Roman</vt:lpstr>
      <vt:lpstr>Motiv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Konec života</vt:lpstr>
      <vt:lpstr>Prezentace aplikace PowerPoint</vt:lpstr>
      <vt:lpstr>Prezentace aplikace PowerPoint</vt:lpstr>
      <vt:lpstr>Vnímání</vt:lpstr>
      <vt:lpstr>Prezentace aplikace PowerPoint</vt:lpstr>
      <vt:lpstr>Prezentace aplikace PowerPoint</vt:lpstr>
      <vt:lpstr>Prezentace aplikace PowerPoint</vt:lpstr>
      <vt:lpstr>Prezentace aplikace PowerPoint</vt:lpstr>
      <vt:lpstr>Jaké možnosti nabízí bazální stimulace ?</vt:lpstr>
      <vt:lpstr>Prezentace aplikace PowerPoint</vt:lpstr>
      <vt:lpstr>Prezentace aplikace PowerPoint</vt:lpstr>
      <vt:lpstr>Koupele a péče o pokožku</vt:lpstr>
      <vt:lpstr>Prezentace aplikace PowerPoint</vt:lpstr>
      <vt:lpstr>Prezentace aplikace PowerPoint</vt:lpstr>
      <vt:lpstr>Prezentace aplikace PowerPoint</vt:lpstr>
      <vt:lpstr>PRÁCE S DECHEM</vt:lpstr>
      <vt:lpstr>Prezentace aplikace PowerPoint</vt:lpstr>
      <vt:lpstr>Prezentace aplikace PowerPoint</vt:lpstr>
      <vt:lpstr>Prezentace aplikace PowerPoint</vt:lpstr>
      <vt:lpstr>Prezentace aplikace PowerPoint</vt:lpstr>
      <vt:lpstr>… a kdo jsem?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Bazální stimulace®</dc:title>
  <dc:creator>Kateřina Menšíková</dc:creator>
  <cp:lastModifiedBy>Sibri s.r.o. Sibri s.r.o.</cp:lastModifiedBy>
  <cp:revision>48</cp:revision>
  <cp:lastPrinted>2023-09-06T14:42:00Z</cp:lastPrinted>
  <dcterms:created xsi:type="dcterms:W3CDTF">2022-02-23T16:56:29Z</dcterms:created>
  <dcterms:modified xsi:type="dcterms:W3CDTF">2023-09-13T06:39:16Z</dcterms:modified>
</cp:coreProperties>
</file>