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1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metadata" ContentType="application/binary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1" roundtripDataSignature="AMtx7mhbS90q+FjJ6udUbazFjZx2S/kN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76C953-13E1-4CD8-AE06-F079166F856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CFCF177-72B0-4A18-84E5-1B41FB7CBD4D}">
      <dgm:prSet phldrT="[Text]"/>
      <dgm:spPr/>
      <dgm:t>
        <a:bodyPr/>
        <a:lstStyle/>
        <a:p>
          <a:pPr>
            <a:buSzPts val="1440"/>
            <a:buChar char="►"/>
          </a:pPr>
          <a:r>
            <a:rPr lang="cs-CZ" dirty="0"/>
            <a:t>Krátké představení programu</a:t>
          </a:r>
        </a:p>
      </dgm:t>
    </dgm:pt>
    <dgm:pt modelId="{1473402F-AD43-4195-BCA3-BAEF20793C03}" type="parTrans" cxnId="{905DC8C3-4FF7-4DBE-AF41-9F1BE16DDF7E}">
      <dgm:prSet/>
      <dgm:spPr/>
      <dgm:t>
        <a:bodyPr/>
        <a:lstStyle/>
        <a:p>
          <a:endParaRPr lang="cs-CZ"/>
        </a:p>
      </dgm:t>
    </dgm:pt>
    <dgm:pt modelId="{ACE9D15A-C80A-4655-8D96-BB88D7B7FA79}" type="sibTrans" cxnId="{905DC8C3-4FF7-4DBE-AF41-9F1BE16DDF7E}">
      <dgm:prSet/>
      <dgm:spPr/>
      <dgm:t>
        <a:bodyPr/>
        <a:lstStyle/>
        <a:p>
          <a:endParaRPr lang="cs-CZ"/>
        </a:p>
      </dgm:t>
    </dgm:pt>
    <dgm:pt modelId="{3AEFB050-6842-44D8-9563-4978969FD7EF}">
      <dgm:prSet/>
      <dgm:spPr/>
      <dgm:t>
        <a:bodyPr/>
        <a:lstStyle/>
        <a:p>
          <a:r>
            <a:rPr lang="cs-CZ"/>
            <a:t>Výsledky prvního ročníku programu</a:t>
          </a:r>
          <a:endParaRPr lang="cs-CZ" dirty="0"/>
        </a:p>
      </dgm:t>
    </dgm:pt>
    <dgm:pt modelId="{B25064F3-89FB-411D-BA29-027238504A69}" type="parTrans" cxnId="{102536CF-5284-4E1B-A73B-DB41FC2A4C44}">
      <dgm:prSet/>
      <dgm:spPr/>
      <dgm:t>
        <a:bodyPr/>
        <a:lstStyle/>
        <a:p>
          <a:endParaRPr lang="cs-CZ"/>
        </a:p>
      </dgm:t>
    </dgm:pt>
    <dgm:pt modelId="{9315A9DE-6E28-46B1-A1EF-E8B67527B8B1}" type="sibTrans" cxnId="{102536CF-5284-4E1B-A73B-DB41FC2A4C44}">
      <dgm:prSet/>
      <dgm:spPr/>
      <dgm:t>
        <a:bodyPr/>
        <a:lstStyle/>
        <a:p>
          <a:endParaRPr lang="cs-CZ"/>
        </a:p>
      </dgm:t>
    </dgm:pt>
    <dgm:pt modelId="{797EEA70-3EF0-4A6E-830E-23A314B43EE3}">
      <dgm:prSet/>
      <dgm:spPr/>
      <dgm:t>
        <a:bodyPr/>
        <a:lstStyle/>
        <a:p>
          <a:r>
            <a:rPr lang="cs-CZ"/>
            <a:t>Doporučení pro implementaci paliativní péče do pobytových soc. služeb</a:t>
          </a:r>
          <a:endParaRPr lang="cs-CZ" dirty="0"/>
        </a:p>
      </dgm:t>
    </dgm:pt>
    <dgm:pt modelId="{41215FFE-2C1B-4EBC-B8F4-608386A08B17}" type="parTrans" cxnId="{9FA37C10-1072-4FED-BC7A-FAF5258788B0}">
      <dgm:prSet/>
      <dgm:spPr/>
      <dgm:t>
        <a:bodyPr/>
        <a:lstStyle/>
        <a:p>
          <a:endParaRPr lang="cs-CZ"/>
        </a:p>
      </dgm:t>
    </dgm:pt>
    <dgm:pt modelId="{216E64CF-EC19-44CA-A6BC-D2EC2103745F}" type="sibTrans" cxnId="{9FA37C10-1072-4FED-BC7A-FAF5258788B0}">
      <dgm:prSet/>
      <dgm:spPr/>
      <dgm:t>
        <a:bodyPr/>
        <a:lstStyle/>
        <a:p>
          <a:endParaRPr lang="cs-CZ"/>
        </a:p>
      </dgm:t>
    </dgm:pt>
    <dgm:pt modelId="{CC273FAE-DE32-4EC3-BAD3-63DCF88227A0}" type="pres">
      <dgm:prSet presAssocID="{FA76C953-13E1-4CD8-AE06-F079166F8563}" presName="Name0" presStyleCnt="0">
        <dgm:presLayoutVars>
          <dgm:dir/>
          <dgm:resizeHandles val="exact"/>
        </dgm:presLayoutVars>
      </dgm:prSet>
      <dgm:spPr/>
    </dgm:pt>
    <dgm:pt modelId="{FE2FB0E4-BA7B-4DB7-A6F9-3F351186AC4B}" type="pres">
      <dgm:prSet presAssocID="{9CFCF177-72B0-4A18-84E5-1B41FB7CBD4D}" presName="node" presStyleLbl="node1" presStyleIdx="0" presStyleCnt="3">
        <dgm:presLayoutVars>
          <dgm:bulletEnabled val="1"/>
        </dgm:presLayoutVars>
      </dgm:prSet>
      <dgm:spPr/>
    </dgm:pt>
    <dgm:pt modelId="{20BA6FB3-C5C8-4D75-B94A-9B842D83919C}" type="pres">
      <dgm:prSet presAssocID="{ACE9D15A-C80A-4655-8D96-BB88D7B7FA79}" presName="sibTrans" presStyleLbl="sibTrans2D1" presStyleIdx="0" presStyleCnt="2"/>
      <dgm:spPr/>
    </dgm:pt>
    <dgm:pt modelId="{ECFFAA26-2E1D-40FE-AEC8-73260B978B4E}" type="pres">
      <dgm:prSet presAssocID="{ACE9D15A-C80A-4655-8D96-BB88D7B7FA79}" presName="connectorText" presStyleLbl="sibTrans2D1" presStyleIdx="0" presStyleCnt="2"/>
      <dgm:spPr/>
    </dgm:pt>
    <dgm:pt modelId="{6E47A3CF-BAEB-465D-B023-0C1ED8E11C5C}" type="pres">
      <dgm:prSet presAssocID="{3AEFB050-6842-44D8-9563-4978969FD7EF}" presName="node" presStyleLbl="node1" presStyleIdx="1" presStyleCnt="3">
        <dgm:presLayoutVars>
          <dgm:bulletEnabled val="1"/>
        </dgm:presLayoutVars>
      </dgm:prSet>
      <dgm:spPr/>
    </dgm:pt>
    <dgm:pt modelId="{6D28F934-E8A7-4DCB-AABD-D9303606D8BC}" type="pres">
      <dgm:prSet presAssocID="{9315A9DE-6E28-46B1-A1EF-E8B67527B8B1}" presName="sibTrans" presStyleLbl="sibTrans2D1" presStyleIdx="1" presStyleCnt="2"/>
      <dgm:spPr/>
    </dgm:pt>
    <dgm:pt modelId="{13A5337E-1E62-4F08-AC8C-94980A0850D1}" type="pres">
      <dgm:prSet presAssocID="{9315A9DE-6E28-46B1-A1EF-E8B67527B8B1}" presName="connectorText" presStyleLbl="sibTrans2D1" presStyleIdx="1" presStyleCnt="2"/>
      <dgm:spPr/>
    </dgm:pt>
    <dgm:pt modelId="{07A1DC7D-76AE-49B2-922F-4DAAFC71FA76}" type="pres">
      <dgm:prSet presAssocID="{797EEA70-3EF0-4A6E-830E-23A314B43EE3}" presName="node" presStyleLbl="node1" presStyleIdx="2" presStyleCnt="3">
        <dgm:presLayoutVars>
          <dgm:bulletEnabled val="1"/>
        </dgm:presLayoutVars>
      </dgm:prSet>
      <dgm:spPr/>
    </dgm:pt>
  </dgm:ptLst>
  <dgm:cxnLst>
    <dgm:cxn modelId="{9FA37C10-1072-4FED-BC7A-FAF5258788B0}" srcId="{FA76C953-13E1-4CD8-AE06-F079166F8563}" destId="{797EEA70-3EF0-4A6E-830E-23A314B43EE3}" srcOrd="2" destOrd="0" parTransId="{41215FFE-2C1B-4EBC-B8F4-608386A08B17}" sibTransId="{216E64CF-EC19-44CA-A6BC-D2EC2103745F}"/>
    <dgm:cxn modelId="{5B922449-869D-4097-9BD1-B25867C5FB53}" type="presOf" srcId="{9315A9DE-6E28-46B1-A1EF-E8B67527B8B1}" destId="{13A5337E-1E62-4F08-AC8C-94980A0850D1}" srcOrd="1" destOrd="0" presId="urn:microsoft.com/office/officeart/2005/8/layout/process1"/>
    <dgm:cxn modelId="{B8821675-2764-4EB9-A725-B39F0DC08D42}" type="presOf" srcId="{9CFCF177-72B0-4A18-84E5-1B41FB7CBD4D}" destId="{FE2FB0E4-BA7B-4DB7-A6F9-3F351186AC4B}" srcOrd="0" destOrd="0" presId="urn:microsoft.com/office/officeart/2005/8/layout/process1"/>
    <dgm:cxn modelId="{AF010859-514A-47C8-B2BD-2395DEB68580}" type="presOf" srcId="{FA76C953-13E1-4CD8-AE06-F079166F8563}" destId="{CC273FAE-DE32-4EC3-BAD3-63DCF88227A0}" srcOrd="0" destOrd="0" presId="urn:microsoft.com/office/officeart/2005/8/layout/process1"/>
    <dgm:cxn modelId="{7E86157A-C35E-4988-A9FC-3B5C54BED385}" type="presOf" srcId="{3AEFB050-6842-44D8-9563-4978969FD7EF}" destId="{6E47A3CF-BAEB-465D-B023-0C1ED8E11C5C}" srcOrd="0" destOrd="0" presId="urn:microsoft.com/office/officeart/2005/8/layout/process1"/>
    <dgm:cxn modelId="{CA9BF57A-3F54-4A10-BE03-1CE506B88914}" type="presOf" srcId="{ACE9D15A-C80A-4655-8D96-BB88D7B7FA79}" destId="{20BA6FB3-C5C8-4D75-B94A-9B842D83919C}" srcOrd="0" destOrd="0" presId="urn:microsoft.com/office/officeart/2005/8/layout/process1"/>
    <dgm:cxn modelId="{72CCB985-3A45-4E64-8721-D171A8A55AFD}" type="presOf" srcId="{9315A9DE-6E28-46B1-A1EF-E8B67527B8B1}" destId="{6D28F934-E8A7-4DCB-AABD-D9303606D8BC}" srcOrd="0" destOrd="0" presId="urn:microsoft.com/office/officeart/2005/8/layout/process1"/>
    <dgm:cxn modelId="{152071A7-7C9D-41E9-A645-38172A2D3E0B}" type="presOf" srcId="{ACE9D15A-C80A-4655-8D96-BB88D7B7FA79}" destId="{ECFFAA26-2E1D-40FE-AEC8-73260B978B4E}" srcOrd="1" destOrd="0" presId="urn:microsoft.com/office/officeart/2005/8/layout/process1"/>
    <dgm:cxn modelId="{757551BF-F267-48D1-B998-6066BD513D2D}" type="presOf" srcId="{797EEA70-3EF0-4A6E-830E-23A314B43EE3}" destId="{07A1DC7D-76AE-49B2-922F-4DAAFC71FA76}" srcOrd="0" destOrd="0" presId="urn:microsoft.com/office/officeart/2005/8/layout/process1"/>
    <dgm:cxn modelId="{905DC8C3-4FF7-4DBE-AF41-9F1BE16DDF7E}" srcId="{FA76C953-13E1-4CD8-AE06-F079166F8563}" destId="{9CFCF177-72B0-4A18-84E5-1B41FB7CBD4D}" srcOrd="0" destOrd="0" parTransId="{1473402F-AD43-4195-BCA3-BAEF20793C03}" sibTransId="{ACE9D15A-C80A-4655-8D96-BB88D7B7FA79}"/>
    <dgm:cxn modelId="{102536CF-5284-4E1B-A73B-DB41FC2A4C44}" srcId="{FA76C953-13E1-4CD8-AE06-F079166F8563}" destId="{3AEFB050-6842-44D8-9563-4978969FD7EF}" srcOrd="1" destOrd="0" parTransId="{B25064F3-89FB-411D-BA29-027238504A69}" sibTransId="{9315A9DE-6E28-46B1-A1EF-E8B67527B8B1}"/>
    <dgm:cxn modelId="{2D18AFDD-1937-4181-8D40-AEEDBE923FBD}" type="presParOf" srcId="{CC273FAE-DE32-4EC3-BAD3-63DCF88227A0}" destId="{FE2FB0E4-BA7B-4DB7-A6F9-3F351186AC4B}" srcOrd="0" destOrd="0" presId="urn:microsoft.com/office/officeart/2005/8/layout/process1"/>
    <dgm:cxn modelId="{F990B71A-C8E0-4D3F-8EE0-AEAE2FC7E652}" type="presParOf" srcId="{CC273FAE-DE32-4EC3-BAD3-63DCF88227A0}" destId="{20BA6FB3-C5C8-4D75-B94A-9B842D83919C}" srcOrd="1" destOrd="0" presId="urn:microsoft.com/office/officeart/2005/8/layout/process1"/>
    <dgm:cxn modelId="{24E21B4C-5640-4BCA-BA50-6012CEE50C78}" type="presParOf" srcId="{20BA6FB3-C5C8-4D75-B94A-9B842D83919C}" destId="{ECFFAA26-2E1D-40FE-AEC8-73260B978B4E}" srcOrd="0" destOrd="0" presId="urn:microsoft.com/office/officeart/2005/8/layout/process1"/>
    <dgm:cxn modelId="{3EC2759C-2B92-4B5C-A057-FD71E290CB82}" type="presParOf" srcId="{CC273FAE-DE32-4EC3-BAD3-63DCF88227A0}" destId="{6E47A3CF-BAEB-465D-B023-0C1ED8E11C5C}" srcOrd="2" destOrd="0" presId="urn:microsoft.com/office/officeart/2005/8/layout/process1"/>
    <dgm:cxn modelId="{16A1C2A2-FA82-4AFD-9A0E-BA839BCEB1EA}" type="presParOf" srcId="{CC273FAE-DE32-4EC3-BAD3-63DCF88227A0}" destId="{6D28F934-E8A7-4DCB-AABD-D9303606D8BC}" srcOrd="3" destOrd="0" presId="urn:microsoft.com/office/officeart/2005/8/layout/process1"/>
    <dgm:cxn modelId="{3EA004D5-2C42-4403-92DA-B81D09BA3C48}" type="presParOf" srcId="{6D28F934-E8A7-4DCB-AABD-D9303606D8BC}" destId="{13A5337E-1E62-4F08-AC8C-94980A0850D1}" srcOrd="0" destOrd="0" presId="urn:microsoft.com/office/officeart/2005/8/layout/process1"/>
    <dgm:cxn modelId="{6676B88C-A6C9-4120-AB55-BED14D95BF12}" type="presParOf" srcId="{CC273FAE-DE32-4EC3-BAD3-63DCF88227A0}" destId="{07A1DC7D-76AE-49B2-922F-4DAAFC71FA7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FB0E4-BA7B-4DB7-A6F9-3F351186AC4B}">
      <dsp:nvSpPr>
        <dsp:cNvPr id="0" name=""/>
        <dsp:cNvSpPr/>
      </dsp:nvSpPr>
      <dsp:spPr>
        <a:xfrm>
          <a:off x="7143" y="1978699"/>
          <a:ext cx="2135187" cy="1461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440"/>
            <a:buNone/>
          </a:pPr>
          <a:r>
            <a:rPr lang="cs-CZ" sz="1800" kern="1200" dirty="0"/>
            <a:t>Krátké představení programu</a:t>
          </a:r>
        </a:p>
      </dsp:txBody>
      <dsp:txXfrm>
        <a:off x="49942" y="2021498"/>
        <a:ext cx="2049589" cy="1375670"/>
      </dsp:txXfrm>
    </dsp:sp>
    <dsp:sp modelId="{20BA6FB3-C5C8-4D75-B94A-9B842D83919C}">
      <dsp:nvSpPr>
        <dsp:cNvPr id="0" name=""/>
        <dsp:cNvSpPr/>
      </dsp:nvSpPr>
      <dsp:spPr>
        <a:xfrm>
          <a:off x="2355850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2355850" y="2550475"/>
        <a:ext cx="316861" cy="317716"/>
      </dsp:txXfrm>
    </dsp:sp>
    <dsp:sp modelId="{6E47A3CF-BAEB-465D-B023-0C1ED8E11C5C}">
      <dsp:nvSpPr>
        <dsp:cNvPr id="0" name=""/>
        <dsp:cNvSpPr/>
      </dsp:nvSpPr>
      <dsp:spPr>
        <a:xfrm>
          <a:off x="2996406" y="1978699"/>
          <a:ext cx="2135187" cy="1461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Výsledky prvního ročníku programu</a:t>
          </a:r>
          <a:endParaRPr lang="cs-CZ" sz="1800" kern="1200" dirty="0"/>
        </a:p>
      </dsp:txBody>
      <dsp:txXfrm>
        <a:off x="3039205" y="2021498"/>
        <a:ext cx="2049589" cy="1375670"/>
      </dsp:txXfrm>
    </dsp:sp>
    <dsp:sp modelId="{6D28F934-E8A7-4DCB-AABD-D9303606D8BC}">
      <dsp:nvSpPr>
        <dsp:cNvPr id="0" name=""/>
        <dsp:cNvSpPr/>
      </dsp:nvSpPr>
      <dsp:spPr>
        <a:xfrm>
          <a:off x="5345112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5345112" y="2550475"/>
        <a:ext cx="316861" cy="317716"/>
      </dsp:txXfrm>
    </dsp:sp>
    <dsp:sp modelId="{07A1DC7D-76AE-49B2-922F-4DAAFC71FA76}">
      <dsp:nvSpPr>
        <dsp:cNvPr id="0" name=""/>
        <dsp:cNvSpPr/>
      </dsp:nvSpPr>
      <dsp:spPr>
        <a:xfrm>
          <a:off x="5985668" y="1978699"/>
          <a:ext cx="2135187" cy="1461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Doporučení pro implementaci paliativní péče do pobytových soc. služeb</a:t>
          </a:r>
          <a:endParaRPr lang="cs-CZ" sz="1800" kern="1200" dirty="0"/>
        </a:p>
      </dsp:txBody>
      <dsp:txXfrm>
        <a:off x="6028467" y="2021498"/>
        <a:ext cx="2049589" cy="1375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paliativnicentrum.cz/kurzy/planovani-pece-v-zaveru-zivota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paliativnicentrum.cz/kurzy/paliativni-pece-pro-socialni-pracovniky" TargetMode="Externa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206bfe99fb2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0" name="Google Shape;270;g206bfe99fb2_0_1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>
                <a:solidFill>
                  <a:srgbClr val="212121"/>
                </a:solidFill>
              </a:rPr>
              <a:t> v 6 organizacích z 15 umírá v místě dle svých preferencí 61 - 80 % klientů. U 5 organizací je to dokonce 81 - 100 % klientů, kteří zemřeli tam, kde si přáli. 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1" name="Google Shape;271;g206bfe99fb2_0_1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206bfe99fb2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7" name="Google Shape;277;g206bfe99fb2_0_10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8" name="Google Shape;278;g206bfe99fb2_0_10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06bfe99fb2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3" name="Google Shape;283;g206bfe99fb2_0_8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b="1">
                <a:solidFill>
                  <a:srgbClr val="1C4587"/>
                </a:solidFill>
                <a:latin typeface="Arial"/>
                <a:ea typeface="Arial"/>
                <a:cs typeface="Arial"/>
                <a:sym typeface="Arial"/>
              </a:rPr>
              <a:t>poskytování PP v závěru života u 70 % klientů</a:t>
            </a:r>
            <a:endParaRPr/>
          </a:p>
        </p:txBody>
      </p:sp>
      <p:sp>
        <p:nvSpPr>
          <p:cNvPr id="284" name="Google Shape;284;g206bfe99fb2_0_8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25d77d783f5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25d77d783f5_0_18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g25d77d783f5_0_18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25d77d783f5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25d77d783f5_0_19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g25d77d783f5_0_19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5d77d783f5_0_1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25d77d783f5_0_19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g25d77d783f5_0_19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25d77d783f5_0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25d77d783f5_0_20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g25d77d783f5_0_20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25d77d783f5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25d77d783f5_0_2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1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cs-CZ" sz="16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V organizaci probíhá změna (viz kapitola 1) a tato změna se promítá i do oblasti komunikace. Jde o změny obsahu, struktur i nástrojů. Je vhodné využít běžné nástroje pro řízení a plánování komunikace, které pomohou změnu a její důsledky znázornit (Obr. 4)10: •</a:t>
            </a:r>
            <a:endParaRPr/>
          </a:p>
        </p:txBody>
      </p:sp>
      <p:sp>
        <p:nvSpPr>
          <p:cNvPr id="317" name="Google Shape;317;g25d77d783f5_0_2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25d77d783f5_0_2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25d77d783f5_0_2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g25d77d783f5_0_2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25d77d783f5_0_2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25d77d783f5_0_2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00"/>
              <a:t>13 z 15 organizací zachová pozici koordinátora paliativní péče i po skončení programu. 8 organizací financuje tuto pozici z interních zdrojů organizace, u 3 organizací došlo k systematickému začlenění této pozice do úhradového mechanismu zřizovatele.  Jedna organizace by měla mít zajištěné financovaní z dotačního programu EU a poslední organizace hledá jiné způsoby financování.</a:t>
            </a:r>
            <a:endParaRPr/>
          </a:p>
        </p:txBody>
      </p:sp>
      <p:sp>
        <p:nvSpPr>
          <p:cNvPr id="331" name="Google Shape;331;g25d77d783f5_0_2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5d77d783f5_0_2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5d77d783f5_0_28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25d77d783f5_0_28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5d77d783f5_0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25d77d783f5_0_2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g25d77d783f5_0_2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25d77d783f5_0_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25d77d783f5_0_24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/>
              <a:t>Během programu prošlo bezmála 1000 zaměstnanců podpořených organizací celkem 46 kurzy </a:t>
            </a:r>
            <a:r>
              <a:rPr lang="cs-CZ" sz="1100" i="1"/>
              <a:t>Centra paliativní péče</a:t>
            </a:r>
            <a:r>
              <a:rPr lang="cs-CZ" sz="1100"/>
              <a:t>. Z dílny </a:t>
            </a:r>
            <a:r>
              <a:rPr lang="cs-CZ" sz="1100" i="1"/>
              <a:t>Sue Ryderu</a:t>
            </a:r>
            <a:r>
              <a:rPr lang="cs-CZ" sz="1100"/>
              <a:t> vzešlo 12 workshopů, kterých se účastnilo přibližně 300 zaměstnanců.</a:t>
            </a:r>
            <a:endParaRPr sz="1100"/>
          </a:p>
          <a:p>
            <a:pPr marL="0" lvl="0" indent="0" algn="just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/>
              <a:t>Pro program rozvoje paliativní péče v zařízeních pobytových služeb ABAKUS 1. běh – byly pilotované dva kurzy.</a:t>
            </a:r>
            <a:endParaRPr sz="1100"/>
          </a:p>
          <a:p>
            <a:pPr marL="457200" lvl="0" indent="-29845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cs-CZ" sz="11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Plánování péče v závěru života</a:t>
            </a:r>
            <a:endParaRPr sz="1100"/>
          </a:p>
          <a:p>
            <a:pPr marL="457200" lvl="0" indent="-298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cs-CZ" sz="11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Paliativní péče pro sociální pracovníky</a:t>
            </a:r>
            <a:endParaRPr/>
          </a:p>
          <a:p>
            <a:pPr marL="457200" lvl="0" indent="-317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cs-CZ"/>
              <a:t>Paleta - </a:t>
            </a:r>
            <a:endParaRPr/>
          </a:p>
        </p:txBody>
      </p:sp>
      <p:sp>
        <p:nvSpPr>
          <p:cNvPr id="345" name="Google Shape;345;g25d77d783f5_0_24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25d77d783f5_0_2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25d77d783f5_0_2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Na konci programu měly všechny organizace navázanou spolupráci s minimálně jedním poskytovatelem specializované PP. Nejčastější druh spolupráce byl s MSPP. Většina organizací přenastavila svou spolupráci s praktickými lékaři, v některých případech došlo i ke změně praktika či snížení počtu spolupracujících praktických lékařů. Velkou roli ve zlepšení spolupráce hrálo také vzdělávání. Velice se zlepšila spolupráce po absolvování kurzů pro lékaře. (člen realizačního týmu)</a:t>
            </a:r>
            <a:endParaRPr/>
          </a:p>
        </p:txBody>
      </p:sp>
      <p:sp>
        <p:nvSpPr>
          <p:cNvPr id="352" name="Google Shape;352;g25d77d783f5_0_25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22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25d77d783f5_0_2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25d77d783f5_0_2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Odpovědnou osobou za dokumentaci paliativní péče je v cca 80 % koordinátor paliativní péče. </a:t>
            </a:r>
            <a:endParaRPr/>
          </a:p>
        </p:txBody>
      </p:sp>
      <p:sp>
        <p:nvSpPr>
          <p:cNvPr id="359" name="Google Shape;359;g25d77d783f5_0_25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23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25d77d783f5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25d77d783f5_0_26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g25d77d783f5_0_26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24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25d77d783f5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25d77d783f5_0_16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g25d77d783f5_0_16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25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9" name="Google Shape;3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06bfe99fb2_0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70" name="Google Shape;170;g206bfe99fb2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75" name="Google Shape;17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/>
              <a:t>Kurzy</a:t>
            </a:r>
            <a:endParaRPr sz="1100" dirty="0"/>
          </a:p>
          <a:p>
            <a:pPr marL="457200" lvl="0" indent="-298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cs-CZ" sz="1100"/>
              <a:t>kolik proškolených zaměstnanců = 976</a:t>
            </a:r>
            <a:endParaRPr sz="1100" dirty="0"/>
          </a:p>
          <a:p>
            <a:pPr marL="457200" lvl="0" indent="-298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cs-CZ" sz="1100" dirty="0"/>
              <a:t>46  kurzů (9 vícedenních </a:t>
            </a:r>
            <a:r>
              <a:rPr lang="cs-CZ" sz="1100" dirty="0" err="1"/>
              <a:t>Geri</a:t>
            </a:r>
            <a:r>
              <a:rPr lang="cs-CZ" sz="1100" dirty="0"/>
              <a:t> </a:t>
            </a:r>
            <a:r>
              <a:rPr lang="cs-CZ" sz="1100" dirty="0" err="1"/>
              <a:t>Elnec</a:t>
            </a:r>
            <a:r>
              <a:rPr lang="cs-CZ" sz="1100" dirty="0"/>
              <a:t> (3 denní) +   2 </a:t>
            </a:r>
            <a:r>
              <a:rPr lang="cs-CZ" sz="1100" dirty="0" err="1"/>
              <a:t>pali</a:t>
            </a:r>
            <a:r>
              <a:rPr lang="cs-CZ" sz="1100" dirty="0"/>
              <a:t> péče (2 denní))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sz="1100" dirty="0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/>
              <a:t>WS a Sdílení</a:t>
            </a:r>
            <a:endParaRPr sz="1100" dirty="0"/>
          </a:p>
          <a:p>
            <a:pPr marL="457200" lvl="0" indent="-298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cs-CZ" sz="1100" dirty="0"/>
              <a:t>účast WS a sdílení = 292</a:t>
            </a:r>
            <a:endParaRPr sz="1100" dirty="0"/>
          </a:p>
          <a:p>
            <a:pPr marL="457200" lvl="0" indent="-298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cs-CZ" sz="1100" dirty="0"/>
              <a:t>počet  WS pořádaných </a:t>
            </a:r>
            <a:r>
              <a:rPr lang="cs-CZ" sz="1100" dirty="0" err="1"/>
              <a:t>SueRyderem</a:t>
            </a:r>
            <a:r>
              <a:rPr lang="cs-CZ" sz="1100" dirty="0"/>
              <a:t> = 12 </a:t>
            </a:r>
            <a:endParaRPr sz="1100" dirty="0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/>
              <a:t>Lékařské kurzy (3x od ČSPM + 1 na klíč)</a:t>
            </a:r>
            <a:endParaRPr sz="1100" dirty="0"/>
          </a:p>
          <a:p>
            <a:pPr marL="457200" lvl="0" indent="-298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cs-CZ" sz="1100" dirty="0"/>
              <a:t>4 lékařské kurzy (27 účastníků)</a:t>
            </a:r>
            <a:endParaRPr sz="1100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/>
              <a:t>Kurzy v organizacích (únor–červen 2023)</a:t>
            </a:r>
            <a:endParaRPr sz="1100" dirty="0"/>
          </a:p>
          <a:p>
            <a:pPr marL="4572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cs-CZ" sz="700" dirty="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cs-CZ" sz="1100" dirty="0"/>
              <a:t>Dva běhy kurzu Paliativní péče /přístup</a:t>
            </a:r>
            <a:endParaRPr sz="1100" dirty="0"/>
          </a:p>
          <a:p>
            <a:pPr marL="4572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cs-CZ" sz="700" dirty="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cs-CZ" sz="1100" dirty="0"/>
              <a:t>Individuální kurzy (duben–listopad 2023)</a:t>
            </a:r>
            <a:endParaRPr sz="1100" dirty="0"/>
          </a:p>
          <a:p>
            <a:pPr marL="4572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cs-CZ" sz="700" dirty="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cs-CZ" sz="1100" dirty="0" err="1"/>
              <a:t>GeriELNEC</a:t>
            </a:r>
            <a:r>
              <a:rPr lang="cs-CZ" sz="1100" dirty="0"/>
              <a:t> (7x)</a:t>
            </a:r>
            <a:endParaRPr sz="1100" dirty="0"/>
          </a:p>
          <a:p>
            <a:pPr marL="4572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cs-CZ" sz="700" dirty="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cs-CZ" sz="1100" dirty="0"/>
              <a:t>Paliativní péče pro pečující (5x)</a:t>
            </a:r>
            <a:endParaRPr sz="1100" dirty="0"/>
          </a:p>
          <a:p>
            <a:pPr marL="4572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cs-CZ" sz="700" dirty="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cs-CZ" sz="1100" dirty="0"/>
              <a:t>Kompetence sociálního pracovníka v paliativní péči (2x)</a:t>
            </a:r>
            <a:endParaRPr sz="1100" dirty="0"/>
          </a:p>
          <a:p>
            <a:pPr marL="4572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cs-CZ" sz="700" dirty="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cs-CZ" sz="1100" dirty="0"/>
              <a:t>Plánování péče v závěru života (5x)</a:t>
            </a:r>
            <a:endParaRPr sz="1100" dirty="0"/>
          </a:p>
          <a:p>
            <a:pPr marL="4572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cs-CZ" sz="700" dirty="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cs-CZ" sz="1100" dirty="0"/>
              <a:t>Paliativní péče pro lékaře pečující o klienty domovů pro seniory a domovů se zvláštním režimem (ČSPM)</a:t>
            </a:r>
            <a:endParaRPr sz="1100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/>
              <a:t>Workshopy a sdílení</a:t>
            </a:r>
            <a:endParaRPr sz="1100" dirty="0"/>
          </a:p>
          <a:p>
            <a:pPr marL="4572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cs-CZ" sz="700" dirty="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cs-CZ" sz="1100" dirty="0"/>
              <a:t>květen 2023 - říjen 2024</a:t>
            </a:r>
            <a:endParaRPr sz="1100" dirty="0"/>
          </a:p>
          <a:p>
            <a:pPr marL="4572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cs-CZ" sz="700" dirty="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cs-CZ" sz="1100" dirty="0"/>
              <a:t>9 osobních setkání a 7 online</a:t>
            </a:r>
            <a:endParaRPr sz="1100" dirty="0"/>
          </a:p>
          <a:p>
            <a:pPr marL="4572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cs-CZ" sz="700" dirty="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cs-CZ" sz="1100" dirty="0"/>
              <a:t>Ředitelské intervize (5x)</a:t>
            </a:r>
            <a:endParaRPr sz="1100" dirty="0"/>
          </a:p>
          <a:p>
            <a:pPr marL="4572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cs-CZ" sz="700" dirty="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cs-CZ" sz="1100" dirty="0"/>
              <a:t>Workshopy (7x)</a:t>
            </a:r>
            <a:endParaRPr sz="1100" dirty="0"/>
          </a:p>
          <a:p>
            <a:pPr marL="4572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cs-CZ" sz="700" dirty="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cs-CZ" sz="1100" dirty="0" err="1"/>
              <a:t>Meziorganizační</a:t>
            </a:r>
            <a:r>
              <a:rPr lang="cs-CZ" sz="1100" dirty="0"/>
              <a:t> vyjednávání</a:t>
            </a:r>
            <a:endParaRPr sz="1100" dirty="0"/>
          </a:p>
          <a:p>
            <a:pPr marL="4572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cs-CZ" sz="700" dirty="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cs-CZ" sz="1100" dirty="0"/>
              <a:t>Role koordinátora PP</a:t>
            </a:r>
            <a:endParaRPr sz="1100" dirty="0"/>
          </a:p>
          <a:p>
            <a:pPr marL="4572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cs-CZ" sz="700" dirty="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cs-CZ" sz="1100" dirty="0"/>
              <a:t>Sesterský WS (2x)</a:t>
            </a:r>
            <a:endParaRPr sz="1100" dirty="0"/>
          </a:p>
          <a:p>
            <a:pPr marL="4572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cs-CZ" sz="700" dirty="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cs-CZ" sz="1100" dirty="0"/>
              <a:t>PSY, SOC, SPIR v PP</a:t>
            </a:r>
            <a:endParaRPr sz="1100" dirty="0"/>
          </a:p>
          <a:p>
            <a:pPr marL="4572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cs-CZ" sz="700" dirty="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cs-CZ" sz="1100" dirty="0"/>
              <a:t>Spolupráce v MDT</a:t>
            </a:r>
            <a:endParaRPr sz="1100" dirty="0"/>
          </a:p>
          <a:p>
            <a:pPr marL="4572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cs-CZ" sz="700" dirty="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cs-CZ" sz="1100" dirty="0"/>
              <a:t>Překážky implementace a udržitelnosti</a:t>
            </a:r>
            <a:endParaRPr sz="1100" dirty="0"/>
          </a:p>
          <a:p>
            <a:pPr marL="4572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cs-CZ" sz="700" dirty="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cs-CZ" sz="1100" dirty="0"/>
              <a:t>Sdílení (3x)</a:t>
            </a:r>
            <a:endParaRPr sz="1100" dirty="0"/>
          </a:p>
          <a:p>
            <a:pPr marL="4572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cs-CZ" sz="700" dirty="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cs-CZ" sz="1100" dirty="0"/>
              <a:t>Hosté na koordinačních setkáních</a:t>
            </a:r>
            <a:endParaRPr sz="1100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210" name="Google Shape;2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0625d47ca8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4" name="Google Shape;244;g20625d47ca8_0_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5" name="Google Shape;245;g20625d47ca8_0_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20625d47ca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0" name="Google Shape;250;g20625d47ca8_0_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1" name="Google Shape;251;g20625d47ca8_0_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20625d47ca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7" name="Google Shape;257;g20625d47ca8_0_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8" name="Google Shape;258;g20625d47ca8_0_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>
                <a:solidFill>
                  <a:srgbClr val="212121"/>
                </a:solidFill>
              </a:rPr>
              <a:t>Na začátku programu byl poměr zemřelých v organizaci vs. nemocnici 55 % : 45 %. Na konci programu se tento poměr proměnil na 82 % : 18 %.. Z toho vyplývá, že došlo ke snížení úmrtí v nemocnici o skoro 30 %. </a:t>
            </a:r>
            <a:endParaRPr/>
          </a:p>
        </p:txBody>
      </p:sp>
      <p:sp>
        <p:nvSpPr>
          <p:cNvPr id="264" name="Google Shape;2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oogle Shape;28;p29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9" name="Google Shape;29;p29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" name="Google Shape;30;p29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1" name="Google Shape;31;p29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843"/>
              </a:schemeClr>
            </a:solidFill>
            <a:ln>
              <a:noFill/>
            </a:ln>
          </p:spPr>
        </p:sp>
        <p:sp>
          <p:nvSpPr>
            <p:cNvPr id="32" name="Google Shape;32;p29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3" name="Google Shape;33;p29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6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29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5496">
                <a:alpha val="67843"/>
              </a:srgbClr>
            </a:solidFill>
            <a:ln>
              <a:noFill/>
            </a:ln>
          </p:spPr>
        </p:sp>
        <p:sp>
          <p:nvSpPr>
            <p:cNvPr id="35" name="Google Shape;35;p29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8DA9DB">
                <a:alpha val="67843"/>
              </a:srgbClr>
            </a:solidFill>
            <a:ln>
              <a:noFill/>
            </a:ln>
          </p:spPr>
        </p:sp>
        <p:sp>
          <p:nvSpPr>
            <p:cNvPr id="36" name="Google Shape;36;p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2745"/>
              </a:schemeClr>
            </a:solidFill>
            <a:ln>
              <a:noFill/>
            </a:ln>
          </p:spPr>
        </p:sp>
        <p:sp>
          <p:nvSpPr>
            <p:cNvPr id="37" name="Google Shape;37;p29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29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274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" name="Google Shape;39;p29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9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2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id="44" name="Google Shape;44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22063" y="6095752"/>
            <a:ext cx="3509479" cy="621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9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39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04" name="Google Shape;104;p39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105" name="Google Shape;105;p3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3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3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0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40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111" name="Google Shape;111;p40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112" name="Google Shape;112;p4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4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4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ázev a popisek">
  <p:cSld name="Název a popisek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41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8" name="Google Shape;118;p4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4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4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menovka">
  <p:cSld name="Jmenovka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3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4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4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4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4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menovka s citací">
  <p:cSld name="Jmenovka s citací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4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4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31" name="Google Shape;131;p4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4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4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34" name="Google Shape;134;p4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cs-CZ" sz="8000" b="0" i="0" u="none" strike="noStrike" cap="none">
                <a:solidFill>
                  <a:srgbClr val="8DA9DB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4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cs-CZ" sz="8000" b="0" i="0" u="none" strike="noStrike" cap="none">
                <a:solidFill>
                  <a:srgbClr val="8DA9DB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avda nebo nepravda">
  <p:cSld name="Pravda nebo nepravda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5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4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9" name="Google Shape;139;p4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0" name="Google Shape;140;p4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4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4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46"/>
          <p:cNvSpPr txBox="1">
            <a:spLocks noGrp="1"/>
          </p:cNvSpPr>
          <p:nvPr>
            <p:ph type="body" idx="1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46" name="Google Shape;146;p4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4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4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7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47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52" name="Google Shape;152;p4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4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4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0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8" name="Google Shape;48;p3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ce s popiskem">
  <p:cSld name="Citace s popiskem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2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2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4" name="Google Shape;54;p42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4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58" name="Google Shape;58;p4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cs-CZ" sz="8000" b="0" i="0" u="none" strike="noStrike" cap="none">
                <a:solidFill>
                  <a:srgbClr val="8DA9DB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4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cs-CZ" sz="8000" b="0" i="0" u="none" strike="noStrike" cap="none">
                <a:solidFill>
                  <a:srgbClr val="8DA9DB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 b="0" i="0" u="none" strike="noStrike" cap="none">
              <a:solidFill>
                <a:srgbClr val="8DA9D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oddílu" type="secHead">
  <p:cSld name="SECTION_HEAD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4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4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3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2 small pictures">
  <p:cSld name="Title and Content 2 small picture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1"/>
          <p:cNvSpPr>
            <a:spLocks noGrp="1"/>
          </p:cNvSpPr>
          <p:nvPr>
            <p:ph type="pic" idx="2"/>
          </p:nvPr>
        </p:nvSpPr>
        <p:spPr>
          <a:xfrm>
            <a:off x="7200479" y="1150210"/>
            <a:ext cx="2207100" cy="22041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1"/>
          <p:cNvSpPr>
            <a:spLocks noGrp="1"/>
          </p:cNvSpPr>
          <p:nvPr>
            <p:ph type="pic" idx="3"/>
          </p:nvPr>
        </p:nvSpPr>
        <p:spPr>
          <a:xfrm>
            <a:off x="8444632" y="2579683"/>
            <a:ext cx="3096900" cy="30969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31"/>
          <p:cNvSpPr txBox="1">
            <a:spLocks noGrp="1"/>
          </p:cNvSpPr>
          <p:nvPr>
            <p:ph type="title"/>
          </p:nvPr>
        </p:nvSpPr>
        <p:spPr>
          <a:xfrm>
            <a:off x="539496" y="365124"/>
            <a:ext cx="58065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1"/>
          <p:cNvSpPr txBox="1">
            <a:spLocks noGrp="1"/>
          </p:cNvSpPr>
          <p:nvPr>
            <p:ph type="body" idx="1"/>
          </p:nvPr>
        </p:nvSpPr>
        <p:spPr>
          <a:xfrm>
            <a:off x="539496" y="1825625"/>
            <a:ext cx="5806500" cy="43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355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►"/>
              <a:defRPr sz="2000"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►"/>
              <a:defRPr sz="1800"/>
            </a:lvl3pPr>
            <a:lvl4pPr marL="1828800" lvl="3" indent="-3302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►"/>
              <a:defRPr sz="1600"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►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►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►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►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►"/>
              <a:defRPr/>
            </a:lvl9pPr>
          </a:lstStyle>
          <a:p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venir"/>
              <a:buNone/>
              <a:defRPr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venir"/>
              <a:buNone/>
              <a:defRPr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venir"/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venir"/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venir"/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venir"/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venir"/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venir"/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venir"/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venir"/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venir"/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74" name="Google Shape;74;p31"/>
          <p:cNvSpPr/>
          <p:nvPr/>
        </p:nvSpPr>
        <p:spPr>
          <a:xfrm>
            <a:off x="10249620" y="1555068"/>
            <a:ext cx="819300" cy="7971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31"/>
          <p:cNvSpPr/>
          <p:nvPr/>
        </p:nvSpPr>
        <p:spPr>
          <a:xfrm>
            <a:off x="7590089" y="4034393"/>
            <a:ext cx="876600" cy="876600"/>
          </a:xfrm>
          <a:prstGeom prst="rect">
            <a:avLst/>
          </a:prstGeom>
          <a:noFill/>
          <a:ln w="1270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35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80" name="Google Shape;80;p3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6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86" name="Google Shape;86;p36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87" name="Google Shape;87;p36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88" name="Google Shape;88;p36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89" name="Google Shape;89;p3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3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3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3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3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3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2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2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13;p28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843"/>
              </a:schemeClr>
            </a:solidFill>
            <a:ln>
              <a:noFill/>
            </a:ln>
          </p:spPr>
        </p:sp>
        <p:sp>
          <p:nvSpPr>
            <p:cNvPr id="14" name="Google Shape;14;p28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2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6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28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5496">
                <a:alpha val="67843"/>
              </a:srgbClr>
            </a:solidFill>
            <a:ln>
              <a:noFill/>
            </a:ln>
          </p:spPr>
        </p:sp>
        <p:sp>
          <p:nvSpPr>
            <p:cNvPr id="17" name="Google Shape;17;p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8DA9DB">
                <a:alpha val="67843"/>
              </a:srgbClr>
            </a:solidFill>
            <a:ln>
              <a:noFill/>
            </a:ln>
          </p:spPr>
        </p:sp>
        <p:sp>
          <p:nvSpPr>
            <p:cNvPr id="18" name="Google Shape;18;p28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2745"/>
              </a:schemeClr>
            </a:solidFill>
            <a:ln>
              <a:noFill/>
            </a:ln>
          </p:spPr>
        </p:sp>
        <p:sp>
          <p:nvSpPr>
            <p:cNvPr id="19" name="Google Shape;19;p2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274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2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2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Google Shape;23;p2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Google Shape;24;p2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Google Shape;25;p2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id="26" name="Google Shape;26;p28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3217696" y="6095752"/>
            <a:ext cx="3509479" cy="62147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barbora.nejedla@sue-ryder.cz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/>
          <p:cNvSpPr txBox="1">
            <a:spLocks noGrp="1"/>
          </p:cNvSpPr>
          <p:nvPr>
            <p:ph type="ctrTitle"/>
          </p:nvPr>
        </p:nvSpPr>
        <p:spPr>
          <a:xfrm>
            <a:off x="1507075" y="1309018"/>
            <a:ext cx="7767000" cy="27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Arial"/>
              <a:buNone/>
            </a:pPr>
            <a:r>
              <a:rPr lang="cs-CZ" sz="4200">
                <a:latin typeface="Arial"/>
                <a:ea typeface="Arial"/>
                <a:cs typeface="Arial"/>
                <a:sym typeface="Arial"/>
              </a:rPr>
              <a:t>Zkušenosti se zaváděním paliativní péče v pobytových sociálních službách pro seniory</a:t>
            </a:r>
            <a:endParaRPr sz="4200"/>
          </a:p>
        </p:txBody>
      </p:sp>
      <p:sp>
        <p:nvSpPr>
          <p:cNvPr id="160" name="Google Shape;160;p1"/>
          <p:cNvSpPr txBox="1">
            <a:spLocks noGrp="1"/>
          </p:cNvSpPr>
          <p:nvPr>
            <p:ph type="subTitle" idx="1"/>
          </p:nvPr>
        </p:nvSpPr>
        <p:spPr>
          <a:xfrm>
            <a:off x="1507139" y="4175121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cs-CZ"/>
              <a:t>Mgr. Barbora Nejedlá</a:t>
            </a:r>
            <a:endParaRPr/>
          </a:p>
          <a:p>
            <a:pPr marL="0" lvl="0" indent="0" algn="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Koordinátorka a evaluátorka programu NF Abakus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13. 9. 2023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" name="Google Shape;273;g206bfe99fb2_0_112" descr="Graf odpovědí Formulářů. Název otázky: Kolik procent klientů zemřelo v místě dle svých preferencí?. Počet odpovědí: 15 odpovědí." title="Kolik procent klientů zemřelo v místě dle svých preferencí?"/>
          <p:cNvPicPr preferRelativeResize="0"/>
          <p:nvPr/>
        </p:nvPicPr>
        <p:blipFill rotWithShape="1">
          <a:blip r:embed="rId3">
            <a:alphaModFix/>
          </a:blip>
          <a:srcRect r="24812"/>
          <a:stretch/>
        </p:blipFill>
        <p:spPr>
          <a:xfrm>
            <a:off x="561300" y="817750"/>
            <a:ext cx="8512250" cy="4757850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g206bfe99fb2_0_112"/>
          <p:cNvSpPr txBox="1"/>
          <p:nvPr/>
        </p:nvSpPr>
        <p:spPr>
          <a:xfrm>
            <a:off x="9655800" y="6289350"/>
            <a:ext cx="2422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cs-CZ"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Zdroj: evaluace programu</a:t>
            </a:r>
            <a:endParaRPr sz="1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Google Shape;280;g206bfe99fb2_0_105" title="Gra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625" y="486950"/>
            <a:ext cx="8572500" cy="53006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06bfe99fb2_0_87"/>
          <p:cNvSpPr txBox="1">
            <a:spLocks noGrp="1"/>
          </p:cNvSpPr>
          <p:nvPr>
            <p:ph type="title"/>
          </p:nvPr>
        </p:nvSpPr>
        <p:spPr>
          <a:xfrm>
            <a:off x="1978300" y="1650225"/>
            <a:ext cx="5889600" cy="28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cs-CZ" sz="15000"/>
              <a:t>  70 %</a:t>
            </a:r>
            <a:endParaRPr sz="15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Google Shape;292;g25d77d783f5_0_1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8576" y="0"/>
            <a:ext cx="485934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25d77d783f5_0_19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>
                <a:latin typeface="Cambria"/>
                <a:ea typeface="Cambria"/>
                <a:cs typeface="Cambria"/>
                <a:sym typeface="Cambria"/>
              </a:rPr>
              <a:t>Čeká vás změna. Inspirujte se tam, kde už si něčím prošli	</a:t>
            </a:r>
            <a:endParaRPr/>
          </a:p>
        </p:txBody>
      </p:sp>
      <p:sp>
        <p:nvSpPr>
          <p:cNvPr id="299" name="Google Shape;299;g25d77d783f5_0_19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5440" algn="l" rtl="0">
              <a:spcBef>
                <a:spcPts val="1000"/>
              </a:spcBef>
              <a:spcAft>
                <a:spcPts val="0"/>
              </a:spcAft>
              <a:buSzPts val="1840"/>
              <a:buChar char="►"/>
            </a:pPr>
            <a:r>
              <a:rPr lang="cs-CZ" sz="2200"/>
              <a:t>Čím může organizace podpořit úspěch organizace? </a:t>
            </a:r>
            <a:endParaRPr sz="22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Dobrou orientací v teoriích změny</a:t>
            </a:r>
            <a:endParaRPr sz="20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Inspirací u organizací, které mají zkušenosti s implementací paliativní péče</a:t>
            </a:r>
            <a:endParaRPr sz="20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Pochopením, že se změnou přichází odpor</a:t>
            </a:r>
            <a:endParaRPr sz="20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Naplánováním jednotlivých kroků definované vize a úkolů pro realizační tým </a:t>
            </a:r>
            <a:endParaRPr sz="20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Věnováním pozornosti všem, kterých se změna týká</a:t>
            </a:r>
            <a:endParaRPr sz="20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Otevřeným deklarováním, že se nové postupy a přístupy zkoušejí</a:t>
            </a:r>
            <a:endParaRPr sz="2000"/>
          </a:p>
          <a:p>
            <a:pPr marL="914400" lvl="1" indent="-332740" algn="l" rtl="0">
              <a:spcBef>
                <a:spcPts val="0"/>
              </a:spcBef>
              <a:spcAft>
                <a:spcPts val="0"/>
              </a:spcAft>
              <a:buSzPts val="1640"/>
              <a:buChar char="►"/>
            </a:pPr>
            <a:r>
              <a:rPr lang="cs-CZ" sz="2000"/>
              <a:t>Otestováním všech postupů před jejich zakotvením</a:t>
            </a:r>
            <a:r>
              <a:rPr lang="cs-CZ" sz="1800"/>
              <a:t> </a:t>
            </a:r>
            <a:endParaRPr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25d77d783f5_0_19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>
                <a:latin typeface="Cambria"/>
                <a:ea typeface="Cambria"/>
                <a:cs typeface="Cambria"/>
                <a:sym typeface="Cambria"/>
              </a:rPr>
              <a:t>Myslete na to, že měníte kulturu organizace</a:t>
            </a:r>
            <a:endParaRPr/>
          </a:p>
        </p:txBody>
      </p:sp>
      <p:sp>
        <p:nvSpPr>
          <p:cNvPr id="306" name="Google Shape;306;g25d77d783f5_0_199"/>
          <p:cNvSpPr txBox="1">
            <a:spLocks noGrp="1"/>
          </p:cNvSpPr>
          <p:nvPr>
            <p:ph type="body" idx="1"/>
          </p:nvPr>
        </p:nvSpPr>
        <p:spPr>
          <a:xfrm>
            <a:off x="677334" y="2041717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5440" algn="l" rtl="0">
              <a:spcBef>
                <a:spcPts val="1000"/>
              </a:spcBef>
              <a:spcAft>
                <a:spcPts val="0"/>
              </a:spcAft>
              <a:buSzPts val="1840"/>
              <a:buChar char="►"/>
            </a:pPr>
            <a:r>
              <a:rPr lang="cs-CZ" sz="2200" dirty="0"/>
              <a:t>Jak měnit organizační kulturu a co dělat? </a:t>
            </a:r>
            <a:endParaRPr sz="2200" dirty="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 dirty="0"/>
              <a:t>Formulovat vizi paliativní péče v organizaci ve všech vrstvách organizační kultury. </a:t>
            </a:r>
            <a:endParaRPr sz="2000" dirty="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 dirty="0"/>
              <a:t>Zmapovat stávající kulturu organizace.</a:t>
            </a:r>
            <a:endParaRPr sz="2000" dirty="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 dirty="0"/>
              <a:t>Sjednotit jazyk v rámci týmu a v rámci organizace a vyjasnit zásadní pojmy.</a:t>
            </a:r>
            <a:endParaRPr sz="2000" dirty="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 dirty="0"/>
              <a:t>Otevřeně změnu pojmenovat, dát příležitost všem se ke změně přidat</a:t>
            </a:r>
            <a:endParaRPr sz="2000" dirty="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 dirty="0"/>
              <a:t>Ty, kteří se ke změně přidají a podílejí se na ní, podpořit a ocenit.</a:t>
            </a:r>
            <a:endParaRPr sz="2000" dirty="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 dirty="0"/>
              <a:t>Přijmout to, že někteří nebudou ochotni opustit své předpoklady. </a:t>
            </a:r>
            <a:endParaRPr sz="2000" dirty="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 dirty="0"/>
              <a:t>Počítat s tím, že změna kultury je dlouhý proces v řádu několika let.</a:t>
            </a:r>
            <a:endParaRPr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25d77d783f5_0_20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Určete si rozvoj paliativní péče jako prioritu	</a:t>
            </a:r>
            <a:endParaRPr/>
          </a:p>
        </p:txBody>
      </p:sp>
      <p:sp>
        <p:nvSpPr>
          <p:cNvPr id="313" name="Google Shape;313;g25d77d783f5_0_20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5440" algn="l" rtl="0">
              <a:spcBef>
                <a:spcPts val="1000"/>
              </a:spcBef>
              <a:spcAft>
                <a:spcPts val="0"/>
              </a:spcAft>
              <a:buSzPts val="1840"/>
              <a:buChar char="►"/>
            </a:pPr>
            <a:r>
              <a:rPr lang="cs-CZ" sz="2200"/>
              <a:t>Jak podpořit úspěšný start?</a:t>
            </a:r>
            <a:endParaRPr sz="22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Zvolte si rozvoj paliativní péče jako hlavní cíl, kterému se budete v následujícím období věnovat.</a:t>
            </a:r>
            <a:endParaRPr sz="20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Nezačínejte souběžně jiný velký projekt, který pracuje s nastavováním kompetencí nebo mění styl péče.</a:t>
            </a:r>
            <a:endParaRPr sz="20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Vytvořte si harmonogram, popisující konkrétní úkoly a kroky na cestě k cíli.</a:t>
            </a:r>
            <a:endParaRPr sz="20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Vyčleňte si na tento projekt alespoň dva roky.</a:t>
            </a:r>
            <a:endParaRPr sz="20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Komunikujte o rozhodnutí začít předem se všemi zaměstnanci.</a:t>
            </a:r>
            <a:endParaRPr sz="20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Naplánujte dostatečný prostor pro průběžnou reflexi a diskusi o tom, jak se změna daří zavádět.</a:t>
            </a:r>
            <a:endParaRPr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25d77d783f5_0_21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Dejte o sobě vědět, komunikujte se zřizovatelem, myslete na udržitelnost a financování</a:t>
            </a:r>
            <a:endParaRPr/>
          </a:p>
        </p:txBody>
      </p:sp>
      <p:sp>
        <p:nvSpPr>
          <p:cNvPr id="320" name="Google Shape;320;g25d77d783f5_0_21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5440" algn="l" rtl="0">
              <a:spcBef>
                <a:spcPts val="1000"/>
              </a:spcBef>
              <a:spcAft>
                <a:spcPts val="0"/>
              </a:spcAft>
              <a:buSzPts val="1840"/>
              <a:buChar char="►"/>
            </a:pPr>
            <a:r>
              <a:rPr lang="cs-CZ" sz="2200"/>
              <a:t>Povědomí je předpokladem zájmu, ten se mění v potřebu, touhu…</a:t>
            </a:r>
            <a:endParaRPr sz="2200"/>
          </a:p>
          <a:p>
            <a:pPr marL="457200" lvl="0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200" b="1"/>
              <a:t>Jak dobře zacílit komunikaci o paliativní péči v domově?</a:t>
            </a:r>
            <a:endParaRPr sz="2200" b="1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Mapování zainteresovaných stran (stakeholderů): </a:t>
            </a:r>
            <a:endParaRPr sz="2000"/>
          </a:p>
          <a:p>
            <a:pPr marL="1371600" lvl="2" indent="-358139" algn="l" rtl="0">
              <a:spcBef>
                <a:spcPts val="0"/>
              </a:spcBef>
              <a:spcAft>
                <a:spcPts val="0"/>
              </a:spcAft>
              <a:buSzPts val="2040"/>
              <a:buChar char="►"/>
            </a:pPr>
            <a:r>
              <a:rPr lang="cs-CZ" sz="2000"/>
              <a:t>Kdo má jaký zájem ve vztahu k paliativní péči v domově?</a:t>
            </a:r>
            <a:endParaRPr sz="2000"/>
          </a:p>
          <a:p>
            <a:pPr marL="1371600" lvl="2" indent="-358139" algn="l" rtl="0">
              <a:spcBef>
                <a:spcPts val="0"/>
              </a:spcBef>
              <a:spcAft>
                <a:spcPts val="0"/>
              </a:spcAft>
              <a:buSzPts val="2040"/>
              <a:buChar char="►"/>
            </a:pPr>
            <a:r>
              <a:rPr lang="cs-CZ" sz="2000"/>
              <a:t>Kdo má jaký vliv na dostupnost PP v domově? </a:t>
            </a:r>
            <a:endParaRPr sz="2000"/>
          </a:p>
          <a:p>
            <a:pPr marL="1371600" lvl="2" indent="-358139" algn="l" rtl="0">
              <a:spcBef>
                <a:spcPts val="0"/>
              </a:spcBef>
              <a:spcAft>
                <a:spcPts val="0"/>
              </a:spcAft>
              <a:buSzPts val="2040"/>
              <a:buChar char="►"/>
            </a:pPr>
            <a:r>
              <a:rPr lang="cs-CZ" sz="2000"/>
              <a:t>Jak blízko má domov k zainteresovaným stranám?</a:t>
            </a:r>
            <a:endParaRPr sz="2000"/>
          </a:p>
          <a:p>
            <a:pPr marL="1371600" lvl="2" indent="-320039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cs-CZ" sz="2000"/>
              <a:t>Jak chceme vzájemný vztah rozvíjet?</a:t>
            </a:r>
            <a:r>
              <a:rPr lang="cs-CZ" sz="1800"/>
              <a:t> </a:t>
            </a:r>
            <a:endParaRPr sz="1800"/>
          </a:p>
          <a:p>
            <a:pPr marL="914400" lvl="0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200"/>
              <a:t>Mapování kanálů komunikace:</a:t>
            </a:r>
            <a:endParaRPr sz="2200"/>
          </a:p>
          <a:p>
            <a:pPr marL="1371600" lvl="1" indent="-345439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Které kanály organizace využívá?</a:t>
            </a:r>
            <a:endParaRPr sz="2000"/>
          </a:p>
          <a:p>
            <a:pPr marL="1371600" lvl="1" indent="-345439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Které kanály pro účinnou komunikaci chybí?</a:t>
            </a:r>
            <a:endParaRPr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25d77d783f5_0_22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Vytvořte realizační tým, určete role v něm, sestavte si akční plán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27" name="Google Shape;327;g25d77d783f5_0_2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2700" y="1831125"/>
            <a:ext cx="6046049" cy="403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25d77d783f5_0_22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Vymezte si roli koordinátora paliativní péče a najděte ho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g25d77d783f5_0_22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5440" algn="l" rtl="0">
              <a:spcBef>
                <a:spcPts val="1000"/>
              </a:spcBef>
              <a:spcAft>
                <a:spcPts val="0"/>
              </a:spcAft>
              <a:buSzPts val="1840"/>
              <a:buChar char="►"/>
            </a:pPr>
            <a:r>
              <a:rPr lang="cs-CZ" sz="2200"/>
              <a:t>Jak v organizaci vymezit roli koordinátora paliativní péče a nalézt ho? </a:t>
            </a:r>
            <a:endParaRPr sz="22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Uvědomit si, které role potřebuje organizace zajistit a jaké bude zastávat koordinátor PP.</a:t>
            </a:r>
            <a:endParaRPr sz="20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Vybrat a ustanovit koordinátora paliativní péče.</a:t>
            </a:r>
            <a:endParaRPr sz="20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Jednoznačně vymezit odpovědnosti, oprávnění, činnosti všech.</a:t>
            </a:r>
            <a:endParaRPr sz="20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Nastavit systém komunikace mezi rolemi a při poskytování péče v MDT.</a:t>
            </a:r>
            <a:endParaRPr sz="20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Fungování rolí vysvětlit zaměstnancům, které se s nimi budou setkávat. </a:t>
            </a:r>
            <a:endParaRPr sz="2000"/>
          </a:p>
          <a:p>
            <a:pPr marL="914400" lvl="1" indent="-32004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cs-CZ" sz="2000"/>
              <a:t>Odpovědnosti, oprávnění a činnosti pravidelně přehodnocovat a sdíle</a:t>
            </a:r>
            <a:r>
              <a:rPr lang="cs-CZ" sz="1800"/>
              <a:t>t.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5d77d783f5_0_28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Struktura prezentace</a:t>
            </a:r>
            <a:endParaRPr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D78A2D7-A078-086B-9B25-931C12B44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0370980"/>
              </p:ext>
            </p:extLst>
          </p:nvPr>
        </p:nvGraphicFramePr>
        <p:xfrm>
          <a:off x="677334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25d77d783f5_0_23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Najděte si mentora pro organizační změnu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g25d77d783f5_0_235"/>
          <p:cNvSpPr txBox="1">
            <a:spLocks noGrp="1"/>
          </p:cNvSpPr>
          <p:nvPr>
            <p:ph type="body" idx="1"/>
          </p:nvPr>
        </p:nvSpPr>
        <p:spPr>
          <a:xfrm>
            <a:off x="677325" y="1644525"/>
            <a:ext cx="8596800" cy="4396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32740" algn="l" rtl="0">
              <a:spcBef>
                <a:spcPts val="1000"/>
              </a:spcBef>
              <a:spcAft>
                <a:spcPts val="0"/>
              </a:spcAft>
              <a:buSzPts val="1640"/>
              <a:buChar char="►"/>
            </a:pPr>
            <a:r>
              <a:rPr lang="cs-CZ" sz="2000" u="sng" dirty="0"/>
              <a:t>Mentor je:</a:t>
            </a:r>
            <a:endParaRPr sz="2000" u="sng" dirty="0"/>
          </a:p>
          <a:p>
            <a:pPr marL="914400" lvl="1" indent="-332740" algn="l" rtl="0">
              <a:spcBef>
                <a:spcPts val="0"/>
              </a:spcBef>
              <a:spcAft>
                <a:spcPts val="0"/>
              </a:spcAft>
              <a:buSzPts val="1640"/>
              <a:buChar char="►"/>
            </a:pPr>
            <a:r>
              <a:rPr lang="cs-CZ" sz="1800" dirty="0"/>
              <a:t>„laskavým průvodcem“</a:t>
            </a:r>
            <a:endParaRPr sz="1800" dirty="0"/>
          </a:p>
          <a:p>
            <a:pPr marL="914400" lvl="1" indent="-332740" algn="l" rtl="0">
              <a:spcBef>
                <a:spcPts val="0"/>
              </a:spcBef>
              <a:spcAft>
                <a:spcPts val="0"/>
              </a:spcAft>
              <a:buSzPts val="1640"/>
              <a:buChar char="►"/>
            </a:pPr>
            <a:r>
              <a:rPr lang="cs-CZ" sz="1800" dirty="0"/>
              <a:t>Někdo, kdo pomáhá s:</a:t>
            </a:r>
            <a:endParaRPr sz="1800" dirty="0"/>
          </a:p>
          <a:p>
            <a:pPr marL="1371600" lvl="2" indent="-339089" algn="l" rtl="0">
              <a:spcBef>
                <a:spcPts val="0"/>
              </a:spcBef>
              <a:spcAft>
                <a:spcPts val="0"/>
              </a:spcAft>
              <a:buSzPts val="1740"/>
              <a:buChar char="►"/>
            </a:pPr>
            <a:r>
              <a:rPr lang="cs-CZ" sz="1700" dirty="0"/>
              <a:t>dosažením vytyčených cílů</a:t>
            </a:r>
            <a:endParaRPr sz="1700" dirty="0"/>
          </a:p>
          <a:p>
            <a:pPr marL="1371600" lvl="2" indent="-339089" algn="l" rtl="0">
              <a:spcBef>
                <a:spcPts val="0"/>
              </a:spcBef>
              <a:spcAft>
                <a:spcPts val="0"/>
              </a:spcAft>
              <a:buSzPts val="1740"/>
              <a:buChar char="►"/>
            </a:pPr>
            <a:r>
              <a:rPr lang="cs-CZ" sz="1700" dirty="0"/>
              <a:t>kladení správných otázek</a:t>
            </a:r>
            <a:endParaRPr sz="1700" dirty="0"/>
          </a:p>
          <a:p>
            <a:pPr marL="1371600" lvl="2" indent="-339089" algn="l" rtl="0">
              <a:spcBef>
                <a:spcPts val="0"/>
              </a:spcBef>
              <a:spcAft>
                <a:spcPts val="0"/>
              </a:spcAft>
              <a:buSzPts val="1740"/>
              <a:buChar char="►"/>
            </a:pPr>
            <a:r>
              <a:rPr lang="cs-CZ" sz="1700" dirty="0"/>
              <a:t>reflexí a facilitací diskuze</a:t>
            </a:r>
            <a:endParaRPr sz="1700" dirty="0"/>
          </a:p>
          <a:p>
            <a:pPr marL="1371600" lvl="2" indent="-339089" algn="l" rtl="0">
              <a:spcBef>
                <a:spcPts val="0"/>
              </a:spcBef>
              <a:spcAft>
                <a:spcPts val="0"/>
              </a:spcAft>
              <a:buSzPts val="1740"/>
              <a:buChar char="►"/>
            </a:pPr>
            <a:r>
              <a:rPr lang="cs-CZ" sz="1700" dirty="0"/>
              <a:t>podporou týmu</a:t>
            </a:r>
            <a:endParaRPr sz="1700" dirty="0"/>
          </a:p>
          <a:p>
            <a:pPr marL="914400" lvl="1" indent="-332740" algn="l" rtl="0">
              <a:spcBef>
                <a:spcPts val="0"/>
              </a:spcBef>
              <a:spcAft>
                <a:spcPts val="0"/>
              </a:spcAft>
              <a:buSzPts val="1640"/>
              <a:buChar char="►"/>
            </a:pPr>
            <a:r>
              <a:rPr lang="cs-CZ" sz="1800" dirty="0"/>
              <a:t>Zdroj zpětné vazby</a:t>
            </a:r>
            <a:endParaRPr sz="1800" dirty="0"/>
          </a:p>
          <a:p>
            <a:pPr marL="914400" lvl="1" indent="-332740" algn="l" rtl="0">
              <a:spcBef>
                <a:spcPts val="0"/>
              </a:spcBef>
              <a:spcAft>
                <a:spcPts val="0"/>
              </a:spcAft>
              <a:buSzPts val="1640"/>
              <a:buChar char="►"/>
            </a:pPr>
            <a:r>
              <a:rPr lang="cs-CZ" sz="1800" dirty="0"/>
              <a:t>Partner pro přemýšlení a diskusi o problémech</a:t>
            </a:r>
            <a:endParaRPr sz="1800" dirty="0"/>
          </a:p>
          <a:p>
            <a:pPr marL="457200" lvl="0" indent="-332740" algn="l" rtl="0">
              <a:spcBef>
                <a:spcPts val="0"/>
              </a:spcBef>
              <a:spcAft>
                <a:spcPts val="0"/>
              </a:spcAft>
              <a:buSzPts val="1640"/>
              <a:buChar char="►"/>
            </a:pPr>
            <a:r>
              <a:rPr lang="cs-CZ" sz="2000" u="sng" dirty="0"/>
              <a:t>Mentor není:</a:t>
            </a:r>
            <a:endParaRPr sz="2000" u="sng" dirty="0"/>
          </a:p>
          <a:p>
            <a:pPr marL="914400" lvl="1" indent="-332740" algn="l" rtl="0">
              <a:spcBef>
                <a:spcPts val="0"/>
              </a:spcBef>
              <a:spcAft>
                <a:spcPts val="0"/>
              </a:spcAft>
              <a:buSzPts val="1640"/>
              <a:buChar char="►"/>
            </a:pPr>
            <a:r>
              <a:rPr lang="cs-CZ" sz="1800" dirty="0"/>
              <a:t>Expert, který vše vymyslí za tým</a:t>
            </a:r>
            <a:endParaRPr sz="1800" dirty="0"/>
          </a:p>
          <a:p>
            <a:pPr marL="914400" lvl="1" indent="-332740" algn="l" rtl="0">
              <a:spcBef>
                <a:spcPts val="0"/>
              </a:spcBef>
              <a:spcAft>
                <a:spcPts val="0"/>
              </a:spcAft>
              <a:buSzPts val="1640"/>
              <a:buChar char="►"/>
            </a:pPr>
            <a:r>
              <a:rPr lang="cs-CZ" sz="1800" dirty="0"/>
              <a:t>Osobní psychoterapeut</a:t>
            </a:r>
            <a:endParaRPr sz="1800" dirty="0"/>
          </a:p>
          <a:p>
            <a:pPr marL="914400" lvl="1" indent="-332740" algn="l" rtl="0">
              <a:spcBef>
                <a:spcPts val="0"/>
              </a:spcBef>
              <a:spcAft>
                <a:spcPts val="0"/>
              </a:spcAft>
              <a:buSzPts val="1640"/>
              <a:buChar char="►"/>
            </a:pPr>
            <a:r>
              <a:rPr lang="cs-CZ" sz="1800" dirty="0"/>
              <a:t>Supervizor</a:t>
            </a:r>
            <a:endParaRPr sz="1800" dirty="0"/>
          </a:p>
          <a:p>
            <a:pPr marL="914400" lvl="1" indent="-332740" algn="l" rtl="0">
              <a:spcBef>
                <a:spcPts val="0"/>
              </a:spcBef>
              <a:spcAft>
                <a:spcPts val="0"/>
              </a:spcAft>
              <a:buSzPts val="1640"/>
              <a:buChar char="►"/>
            </a:pPr>
            <a:r>
              <a:rPr lang="cs-CZ" sz="1800" dirty="0"/>
              <a:t>Vyjednavač, který by šel místo týmu žádat zřizovatele o změny</a:t>
            </a:r>
            <a:endParaRPr sz="1800" dirty="0"/>
          </a:p>
          <a:p>
            <a:pPr marL="914400" lvl="1" indent="-332740" algn="l" rtl="0">
              <a:spcBef>
                <a:spcPts val="0"/>
              </a:spcBef>
              <a:spcAft>
                <a:spcPts val="0"/>
              </a:spcAft>
              <a:buSzPts val="1640"/>
              <a:buChar char="►"/>
            </a:pPr>
            <a:r>
              <a:rPr lang="cs-CZ" sz="1800" dirty="0"/>
              <a:t>Osoba, která by dělala v procesu zavádění paliativní péče konkrétní rozhodnutí</a:t>
            </a:r>
            <a:endParaRPr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25d77d783f5_0_24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Vzdělávejte se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g25d77d783f5_0_24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5440" algn="l" rtl="0">
              <a:spcBef>
                <a:spcPts val="1000"/>
              </a:spcBef>
              <a:spcAft>
                <a:spcPts val="0"/>
              </a:spcAft>
              <a:buSzPts val="1840"/>
              <a:buChar char="►"/>
            </a:pPr>
            <a:r>
              <a:rPr lang="cs-CZ" sz="2200"/>
              <a:t>Co je s ohledem na vzdělávání v paliativní péči důležité pro podporu implementace?</a:t>
            </a:r>
            <a:endParaRPr sz="22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Vyberte vhodná témata kurzu.</a:t>
            </a:r>
            <a:endParaRPr sz="20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Postupujte od základních témat ke specifickým.</a:t>
            </a:r>
            <a:endParaRPr sz="20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Vyberte vhodnou formu kurzu.</a:t>
            </a:r>
            <a:endParaRPr sz="20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Informujte se o náplni kurzu a podporujte možností zavedení znalosti do praxe.</a:t>
            </a:r>
            <a:endParaRPr sz="20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Podporujte motivaci ke vzdělávání tím, že bude možné jej absolvovat v rámci pracovní doby.</a:t>
            </a:r>
            <a:endParaRPr sz="20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Proškolte co největší počet pracovníků.</a:t>
            </a:r>
            <a:endParaRPr sz="20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Nastavte práci interních mentorů.</a:t>
            </a:r>
            <a:endParaRPr sz="2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25d77d783f5_0_25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Přiveďte praktického lékaře k paliativní péči, navažte spolupráci se specialisty v oblasti paliativní péče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g25d77d783f5_0_25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544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200" i="1"/>
              <a:t>Celý rok a půl je lékař největší brzda. Kdyby byl lékař, šlo by to jako po másle. </a:t>
            </a:r>
            <a:endParaRPr sz="2200" i="1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i="1"/>
          </a:p>
          <a:p>
            <a:pPr marL="457200" lvl="0" indent="-3683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00"/>
              <a:buChar char="►"/>
            </a:pPr>
            <a:r>
              <a:rPr lang="cs-CZ" sz="2200" i="1"/>
              <a:t>Praktický lékař je oproti začátku hodně posunutý, ale pořád má obavy z indikace.   </a:t>
            </a:r>
            <a:endParaRPr sz="2200" i="1"/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i="1"/>
          </a:p>
          <a:p>
            <a:pPr marL="457200" lvl="0" indent="-34544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40"/>
              <a:buChar char="►"/>
            </a:pPr>
            <a:r>
              <a:rPr lang="cs-CZ" sz="2200"/>
              <a:t>Co je potřeba k tomu, aby bylo v organizaci možné pokrýt paliativní potřeby klientů v rámci obecné i specializované paliativní péče?</a:t>
            </a:r>
            <a:endParaRPr sz="2200"/>
          </a:p>
          <a:p>
            <a:pPr marL="914400" lvl="1" indent="-34544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Získat si praktického lékaře pro myšlenku podpory paliativního přístupu v domově, podpořit jej v rozvoji jeho kompetencí, případně najít jiného lékaře s propaliativním postojem.</a:t>
            </a:r>
            <a:endParaRPr sz="2000"/>
          </a:p>
          <a:p>
            <a:pPr marL="914400" lvl="1" indent="-34544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Navázat spolupráci s poskytovateli specializované paliativní péče na úrovni konzultací nebo přímo sdílené péče.</a:t>
            </a:r>
            <a:endParaRPr sz="2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25d77d783f5_0_25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Plánujte péči v závěru života a sdílejte dokumentaci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g25d77d783f5_0_259"/>
          <p:cNvSpPr txBox="1">
            <a:spLocks noGrp="1"/>
          </p:cNvSpPr>
          <p:nvPr>
            <p:ph type="body" idx="1"/>
          </p:nvPr>
        </p:nvSpPr>
        <p:spPr>
          <a:xfrm>
            <a:off x="677325" y="1842801"/>
            <a:ext cx="8596800" cy="4198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40000" lnSpcReduction="20000"/>
          </a:bodyPr>
          <a:lstStyle/>
          <a:p>
            <a:pPr marL="457200" lvl="0" indent="-354413" algn="l" rtl="0">
              <a:spcBef>
                <a:spcPts val="1000"/>
              </a:spcBef>
              <a:spcAft>
                <a:spcPts val="0"/>
              </a:spcAft>
              <a:buSzPct val="93224"/>
              <a:buChar char="►"/>
            </a:pPr>
            <a:r>
              <a:rPr lang="cs-CZ" sz="5313"/>
              <a:t>Co má mít organizace nastavené v plánování péče v závěru života, co v oblasti sdílené dokumentace? </a:t>
            </a:r>
            <a:endParaRPr sz="5313"/>
          </a:p>
          <a:p>
            <a:pPr marL="914400" lvl="1" indent="-354330" algn="l" rtl="0">
              <a:spcBef>
                <a:spcPts val="0"/>
              </a:spcBef>
              <a:spcAft>
                <a:spcPts val="0"/>
              </a:spcAft>
              <a:buSzPct val="100000"/>
              <a:buChar char="►"/>
            </a:pPr>
            <a:r>
              <a:rPr lang="cs-CZ" sz="4950"/>
              <a:t>Vzdělávejte pracovníky v tématu plánování péče v závěru života.</a:t>
            </a:r>
            <a:endParaRPr sz="4950"/>
          </a:p>
          <a:p>
            <a:pPr marL="914400" lvl="1" indent="-354330" algn="l" rtl="0">
              <a:spcBef>
                <a:spcPts val="0"/>
              </a:spcBef>
              <a:spcAft>
                <a:spcPts val="0"/>
              </a:spcAft>
              <a:buSzPct val="100000"/>
              <a:buChar char="►"/>
            </a:pPr>
            <a:r>
              <a:rPr lang="cs-CZ" sz="4950"/>
              <a:t>Popište proces plánování péče v závěru v metodice.</a:t>
            </a:r>
            <a:endParaRPr sz="4950"/>
          </a:p>
          <a:p>
            <a:pPr marL="914400" lvl="1" indent="-354330" algn="l" rtl="0">
              <a:spcBef>
                <a:spcPts val="0"/>
              </a:spcBef>
              <a:spcAft>
                <a:spcPts val="0"/>
              </a:spcAft>
              <a:buSzPct val="100000"/>
              <a:buChar char="►"/>
            </a:pPr>
            <a:r>
              <a:rPr lang="cs-CZ" sz="4950"/>
              <a:t>Určete, kdo je koordinátorem plánování péče v závěru života.</a:t>
            </a:r>
            <a:endParaRPr sz="4950"/>
          </a:p>
          <a:p>
            <a:pPr marL="914400" lvl="1" indent="-354330" algn="l" rtl="0">
              <a:spcBef>
                <a:spcPts val="0"/>
              </a:spcBef>
              <a:spcAft>
                <a:spcPts val="0"/>
              </a:spcAft>
              <a:buSzPct val="100000"/>
              <a:buChar char="►"/>
            </a:pPr>
            <a:r>
              <a:rPr lang="cs-CZ" sz="4950"/>
              <a:t>Podpořte pracovníky v jejich kompetenci při plánování péče v závěru života.</a:t>
            </a:r>
            <a:endParaRPr sz="4950"/>
          </a:p>
          <a:p>
            <a:pPr marL="914400" lvl="1" indent="-354330" algn="l" rtl="0">
              <a:spcBef>
                <a:spcPts val="0"/>
              </a:spcBef>
              <a:spcAft>
                <a:spcPts val="0"/>
              </a:spcAft>
              <a:buSzPct val="100000"/>
              <a:buChar char="►"/>
            </a:pPr>
            <a:r>
              <a:rPr lang="cs-CZ" sz="4950"/>
              <a:t>Plánujete péči v závěru života s rodinou a klientem.</a:t>
            </a:r>
            <a:endParaRPr sz="4950"/>
          </a:p>
          <a:p>
            <a:pPr marL="914400" lvl="1" indent="-354330" algn="l" rtl="0">
              <a:spcBef>
                <a:spcPts val="0"/>
              </a:spcBef>
              <a:spcAft>
                <a:spcPts val="0"/>
              </a:spcAft>
              <a:buSzPct val="100000"/>
              <a:buChar char="►"/>
            </a:pPr>
            <a:r>
              <a:rPr lang="cs-CZ" sz="4950"/>
              <a:t>Začněte plánovat časně.</a:t>
            </a:r>
            <a:endParaRPr sz="4950"/>
          </a:p>
          <a:p>
            <a:pPr marL="914400" lvl="1" indent="-354330" algn="l" rtl="0">
              <a:spcBef>
                <a:spcPts val="0"/>
              </a:spcBef>
              <a:spcAft>
                <a:spcPts val="0"/>
              </a:spcAft>
              <a:buSzPct val="100000"/>
              <a:buChar char="►"/>
            </a:pPr>
            <a:r>
              <a:rPr lang="cs-CZ" sz="4950"/>
              <a:t>Dbejte na to, že plán péče v závěru života musí být konkrétní a stručný, v písemné podobě.</a:t>
            </a:r>
            <a:endParaRPr sz="4950"/>
          </a:p>
          <a:p>
            <a:pPr marL="914400" lvl="1" indent="-354330" algn="l" rtl="0">
              <a:spcBef>
                <a:spcPts val="0"/>
              </a:spcBef>
              <a:spcAft>
                <a:spcPts val="0"/>
              </a:spcAft>
              <a:buSzPct val="100000"/>
              <a:buChar char="►"/>
            </a:pPr>
            <a:r>
              <a:rPr lang="cs-CZ" sz="4950"/>
              <a:t>Popište pracovníkům formu a proces vedení sdílené dokumentace. </a:t>
            </a:r>
            <a:endParaRPr sz="4950"/>
          </a:p>
          <a:p>
            <a:pPr marL="914400" lvl="1" indent="-354330" algn="l" rtl="0">
              <a:spcBef>
                <a:spcPts val="0"/>
              </a:spcBef>
              <a:spcAft>
                <a:spcPts val="0"/>
              </a:spcAft>
              <a:buSzPct val="100000"/>
              <a:buChar char="►"/>
            </a:pPr>
            <a:r>
              <a:rPr lang="cs-CZ" sz="4950"/>
              <a:t>Informujte pracovníky, co jim vedení sdílené dokumentace přinese.</a:t>
            </a:r>
            <a:endParaRPr sz="495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25d77d783f5_0_26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Reflektujte dění v paliativní péče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g25d77d783f5_0_268"/>
          <p:cNvSpPr txBox="1">
            <a:spLocks noGrp="1"/>
          </p:cNvSpPr>
          <p:nvPr>
            <p:ph type="body" idx="1"/>
          </p:nvPr>
        </p:nvSpPr>
        <p:spPr>
          <a:xfrm>
            <a:off x="677325" y="1819476"/>
            <a:ext cx="8596800" cy="422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5440" algn="l" rtl="0">
              <a:spcBef>
                <a:spcPts val="1000"/>
              </a:spcBef>
              <a:spcAft>
                <a:spcPts val="0"/>
              </a:spcAft>
              <a:buSzPts val="1840"/>
              <a:buChar char="►"/>
            </a:pPr>
            <a:r>
              <a:rPr lang="cs-CZ" sz="2200"/>
              <a:t>Jak podpořit reflexivní praxi v organizaci?</a:t>
            </a:r>
            <a:endParaRPr sz="22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Reflexi vědomě využívejte.</a:t>
            </a:r>
            <a:endParaRPr sz="20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Určete osobu, která bude zodpovědná za reflexi případů v paliativní péči.</a:t>
            </a:r>
            <a:endParaRPr sz="20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Dejte prostor krátké týmové reflexi případu po každém úmrtí klienta, zkušenosti zúročte v další péči.</a:t>
            </a:r>
            <a:endParaRPr sz="2000"/>
          </a:p>
          <a:p>
            <a:pPr marL="914400" lvl="1" indent="-345440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Dejte prostor pro reflexi dalších situací, které vyvstávají v souvislosti s implementací paliativní péče i jejího poskytování. Reflexi podpořte výběrem vhodného formátu:</a:t>
            </a:r>
            <a:endParaRPr sz="2000"/>
          </a:p>
          <a:p>
            <a:pPr marL="1371600" lvl="2" indent="-345439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supervizí</a:t>
            </a:r>
            <a:endParaRPr sz="2000"/>
          </a:p>
          <a:p>
            <a:pPr marL="1371600" lvl="2" indent="-345439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facilitací</a:t>
            </a:r>
            <a:endParaRPr sz="2000"/>
          </a:p>
          <a:p>
            <a:pPr marL="1371600" lvl="2" indent="-345439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společným workshopem</a:t>
            </a:r>
            <a:endParaRPr sz="2000"/>
          </a:p>
          <a:p>
            <a:pPr marL="1371600" lvl="2" indent="-345439" algn="l" rtl="0">
              <a:spcBef>
                <a:spcPts val="0"/>
              </a:spcBef>
              <a:spcAft>
                <a:spcPts val="0"/>
              </a:spcAft>
              <a:buSzPts val="1840"/>
              <a:buChar char="►"/>
            </a:pPr>
            <a:r>
              <a:rPr lang="cs-CZ" sz="2000"/>
              <a:t>paliativní kávou …</a:t>
            </a:r>
            <a:endParaRPr sz="2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25d77d783f5_0_16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Doporučení pro implementaci paliativní péče do pobytových soc. služeb</a:t>
            </a:r>
            <a:endParaRPr/>
          </a:p>
        </p:txBody>
      </p:sp>
      <p:sp>
        <p:nvSpPr>
          <p:cNvPr id="376" name="Google Shape;376;g25d77d783f5_0_16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20040" algn="l" rtl="0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cs-CZ"/>
              <a:t>Čeká vás změna. Inspirujte se tam, kde už si něčím prošli	</a:t>
            </a:r>
            <a:endParaRPr/>
          </a:p>
          <a:p>
            <a:pPr marL="457200" lvl="0" indent="-320040" algn="l" rtl="0">
              <a:spcBef>
                <a:spcPts val="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cs-CZ"/>
              <a:t>Myslete na to, že měníte kulturu organizace	</a:t>
            </a:r>
            <a:endParaRPr/>
          </a:p>
          <a:p>
            <a:pPr marL="457200" lvl="0" indent="-320040" algn="l" rtl="0">
              <a:spcBef>
                <a:spcPts val="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cs-CZ"/>
              <a:t>Určete si rozvoj paliativní péče jako prioritu	</a:t>
            </a:r>
            <a:endParaRPr/>
          </a:p>
          <a:p>
            <a:pPr marL="457200" lvl="0" indent="-320040" algn="l" rtl="0">
              <a:spcBef>
                <a:spcPts val="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cs-CZ"/>
              <a:t>Dejte o sobě vědět, komunikujte se zřizovatelem, myslete na udržitelnost a financování</a:t>
            </a:r>
            <a:endParaRPr/>
          </a:p>
          <a:p>
            <a:pPr marL="457200" lvl="0" indent="-320040" algn="l" rtl="0">
              <a:spcBef>
                <a:spcPts val="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cs-CZ"/>
              <a:t>Vytvořte realizační tým, určete role v něm, sestavte si akční plán</a:t>
            </a:r>
            <a:endParaRPr/>
          </a:p>
          <a:p>
            <a:pPr marL="457200" lvl="0" indent="-320040" algn="l" rtl="0">
              <a:spcBef>
                <a:spcPts val="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cs-CZ"/>
              <a:t>Vymezte si roli koordinátora paliativní péče a najděte ho</a:t>
            </a:r>
            <a:endParaRPr/>
          </a:p>
          <a:p>
            <a:pPr marL="457200" lvl="0" indent="-320040" algn="l" rtl="0">
              <a:spcBef>
                <a:spcPts val="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cs-CZ"/>
              <a:t>Najděte si mentora pro organizační změnu</a:t>
            </a:r>
            <a:endParaRPr/>
          </a:p>
          <a:p>
            <a:pPr marL="457200" lvl="0" indent="-320040" algn="l" rtl="0">
              <a:spcBef>
                <a:spcPts val="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cs-CZ"/>
              <a:t>Vzdělávejte se</a:t>
            </a:r>
            <a:endParaRPr/>
          </a:p>
          <a:p>
            <a:pPr marL="457200" lvl="0" indent="-320040" algn="l" rtl="0">
              <a:spcBef>
                <a:spcPts val="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cs-CZ"/>
              <a:t>Přiveďte praktického lékaře k paliativní péči, navažte spolupráci se specialisty v oblasti paliativní péče</a:t>
            </a:r>
            <a:endParaRPr/>
          </a:p>
          <a:p>
            <a:pPr marL="457200" lvl="0" indent="-320040" algn="l" rtl="0">
              <a:spcBef>
                <a:spcPts val="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cs-CZ"/>
              <a:t>Plánujte péči v závěru života a sdílejte dokumentaci</a:t>
            </a:r>
            <a:endParaRPr/>
          </a:p>
          <a:p>
            <a:pPr marL="457200" lvl="0" indent="-320040" algn="l" rtl="0">
              <a:spcBef>
                <a:spcPts val="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cs-CZ"/>
              <a:t>Reflektujte dění v paliativní péče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</a:pPr>
            <a:r>
              <a:rPr lang="cs-CZ"/>
              <a:t>Děkuji za pozornost.</a:t>
            </a:r>
            <a:endParaRPr/>
          </a:p>
        </p:txBody>
      </p:sp>
      <p:sp>
        <p:nvSpPr>
          <p:cNvPr id="382" name="Google Shape;382;p4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cs-CZ" sz="1700"/>
              <a:t>Barbora Nejedlá</a:t>
            </a:r>
            <a:endParaRPr/>
          </a:p>
          <a:p>
            <a:pPr marL="9144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cs-CZ" sz="1700" u="sng">
                <a:solidFill>
                  <a:srgbClr val="7F7F7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barbora.nejedla@sue-ryder.cz</a:t>
            </a:r>
            <a:r>
              <a:rPr lang="cs-CZ" sz="1700">
                <a:solidFill>
                  <a:srgbClr val="7F7F7F"/>
                </a:solidFill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g206bfe99fb2_0_1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1200" y="278575"/>
            <a:ext cx="8095973" cy="5728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Cíle programu</a:t>
            </a:r>
            <a:br>
              <a:rPr lang="cs-CZ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8" name="Google Shape;178;p11"/>
          <p:cNvGrpSpPr/>
          <p:nvPr/>
        </p:nvGrpSpPr>
        <p:grpSpPr>
          <a:xfrm>
            <a:off x="942770" y="1444031"/>
            <a:ext cx="7865082" cy="4605369"/>
            <a:chOff x="365575" y="1124"/>
            <a:chExt cx="7865082" cy="4605369"/>
          </a:xfrm>
        </p:grpSpPr>
        <p:sp>
          <p:nvSpPr>
            <p:cNvPr id="179" name="Google Shape;179;p11"/>
            <p:cNvSpPr/>
            <p:nvPr/>
          </p:nvSpPr>
          <p:spPr>
            <a:xfrm>
              <a:off x="365575" y="1786309"/>
              <a:ext cx="2069700" cy="1035000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1"/>
            <p:cNvSpPr txBox="1"/>
            <p:nvPr/>
          </p:nvSpPr>
          <p:spPr>
            <a:xfrm>
              <a:off x="395886" y="1816620"/>
              <a:ext cx="2009100" cy="97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875" tIns="8875" rIns="8875" bIns="88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Trebuchet MS"/>
                <a:buNone/>
              </a:pPr>
              <a:r>
                <a:rPr lang="cs-CZ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Projekt přispěje ke zvýšení dostupnosti paliativní péče v pobytových sociálních službách pro seniory </a:t>
              </a: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11"/>
            <p:cNvSpPr/>
            <p:nvPr/>
          </p:nvSpPr>
          <p:spPr>
            <a:xfrm rot="-3310328">
              <a:off x="2124510" y="1688445"/>
              <a:ext cx="1449801" cy="4052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w="19050" cap="rnd" cmpd="sng">
              <a:solidFill>
                <a:srgbClr val="345A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11"/>
            <p:cNvSpPr txBox="1"/>
            <p:nvPr/>
          </p:nvSpPr>
          <p:spPr>
            <a:xfrm rot="-3307480">
              <a:off x="2813058" y="1672545"/>
              <a:ext cx="72404" cy="724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Trebuchet MS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11"/>
            <p:cNvSpPr/>
            <p:nvPr/>
          </p:nvSpPr>
          <p:spPr>
            <a:xfrm>
              <a:off x="3263266" y="596186"/>
              <a:ext cx="2069700" cy="1035000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11"/>
            <p:cNvSpPr txBox="1"/>
            <p:nvPr/>
          </p:nvSpPr>
          <p:spPr>
            <a:xfrm>
              <a:off x="3293577" y="626497"/>
              <a:ext cx="2009100" cy="97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Trebuchet MS"/>
                <a:buNone/>
              </a:pPr>
              <a:r>
                <a:rPr lang="cs-CZ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Pilotní organizace poskytují paliativní péči (PP) ve svých organizacích</a:t>
              </a:r>
              <a:endPara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11"/>
            <p:cNvSpPr/>
            <p:nvPr/>
          </p:nvSpPr>
          <p:spPr>
            <a:xfrm rot="-2142607">
              <a:off x="5237233" y="795773"/>
              <a:ext cx="1019729" cy="4038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w="19050" cap="rnd" cmpd="sng">
              <a:solidFill>
                <a:srgbClr val="3A66B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11"/>
            <p:cNvSpPr txBox="1"/>
            <p:nvPr/>
          </p:nvSpPr>
          <p:spPr>
            <a:xfrm rot="-2139320">
              <a:off x="5721501" y="790652"/>
              <a:ext cx="50951" cy="509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Trebuchet MS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1"/>
            <p:cNvSpPr/>
            <p:nvPr/>
          </p:nvSpPr>
          <p:spPr>
            <a:xfrm>
              <a:off x="6160957" y="1124"/>
              <a:ext cx="2069700" cy="1035000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11"/>
            <p:cNvSpPr txBox="1"/>
            <p:nvPr/>
          </p:nvSpPr>
          <p:spPr>
            <a:xfrm>
              <a:off x="6191268" y="31435"/>
              <a:ext cx="2009100" cy="97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Trebuchet MS"/>
                <a:buNone/>
              </a:pPr>
              <a:r>
                <a:rPr lang="cs-CZ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Zaměstnanci pilotních organizací disponují kompetencemi nutnými pro poskytování PP</a:t>
              </a:r>
              <a:endPara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11"/>
            <p:cNvSpPr/>
            <p:nvPr/>
          </p:nvSpPr>
          <p:spPr>
            <a:xfrm rot="2142607">
              <a:off x="5237129" y="1390973"/>
              <a:ext cx="1019729" cy="4038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w="19050" cap="rnd" cmpd="sng">
              <a:solidFill>
                <a:srgbClr val="3A66B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11"/>
            <p:cNvSpPr txBox="1"/>
            <p:nvPr/>
          </p:nvSpPr>
          <p:spPr>
            <a:xfrm rot="2139320">
              <a:off x="5721553" y="1385662"/>
              <a:ext cx="50951" cy="509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Trebuchet MS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11"/>
            <p:cNvSpPr/>
            <p:nvPr/>
          </p:nvSpPr>
          <p:spPr>
            <a:xfrm>
              <a:off x="6160957" y="1191247"/>
              <a:ext cx="2069700" cy="1035000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11"/>
            <p:cNvSpPr txBox="1"/>
            <p:nvPr/>
          </p:nvSpPr>
          <p:spPr>
            <a:xfrm>
              <a:off x="6191268" y="1221558"/>
              <a:ext cx="2009100" cy="97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Trebuchet MS"/>
                <a:buNone/>
              </a:pPr>
              <a:r>
                <a:rPr lang="cs-CZ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Jsou nastaveny procesy vedoucí k úspěšné implementaci PP do služeb daného zařízení</a:t>
              </a:r>
              <a:endPara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11"/>
            <p:cNvSpPr/>
            <p:nvPr/>
          </p:nvSpPr>
          <p:spPr>
            <a:xfrm rot="3310328">
              <a:off x="2124399" y="2878545"/>
              <a:ext cx="1449801" cy="4052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w="19050" cap="rnd" cmpd="sng">
              <a:solidFill>
                <a:srgbClr val="345A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11"/>
            <p:cNvSpPr txBox="1"/>
            <p:nvPr/>
          </p:nvSpPr>
          <p:spPr>
            <a:xfrm rot="3307480">
              <a:off x="2813163" y="2862563"/>
              <a:ext cx="72404" cy="724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Trebuchet MS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3263266" y="2976432"/>
              <a:ext cx="2069700" cy="1035000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11"/>
            <p:cNvSpPr txBox="1"/>
            <p:nvPr/>
          </p:nvSpPr>
          <p:spPr>
            <a:xfrm>
              <a:off x="3293577" y="3006743"/>
              <a:ext cx="2009100" cy="97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Trebuchet MS"/>
                <a:buNone/>
              </a:pPr>
              <a:r>
                <a:rPr lang="cs-CZ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Ostatní pobytové sociální služby čerpají inspiraci od pilotních organizací a z metodického materiálu</a:t>
              </a:r>
              <a:endPara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11"/>
            <p:cNvSpPr/>
            <p:nvPr/>
          </p:nvSpPr>
          <p:spPr>
            <a:xfrm rot="-2142607">
              <a:off x="5237233" y="3176019"/>
              <a:ext cx="1019729" cy="4038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w="19050" cap="rnd" cmpd="sng">
              <a:solidFill>
                <a:srgbClr val="3A66B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11"/>
            <p:cNvSpPr txBox="1"/>
            <p:nvPr/>
          </p:nvSpPr>
          <p:spPr>
            <a:xfrm rot="-2139320">
              <a:off x="5721501" y="3170898"/>
              <a:ext cx="50951" cy="509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Trebuchet MS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11"/>
            <p:cNvSpPr/>
            <p:nvPr/>
          </p:nvSpPr>
          <p:spPr>
            <a:xfrm>
              <a:off x="6160957" y="2381370"/>
              <a:ext cx="2069700" cy="1035000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11"/>
            <p:cNvSpPr txBox="1"/>
            <p:nvPr/>
          </p:nvSpPr>
          <p:spPr>
            <a:xfrm>
              <a:off x="6191268" y="2411681"/>
              <a:ext cx="2009100" cy="97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Trebuchet MS"/>
                <a:buNone/>
              </a:pPr>
              <a:r>
                <a:rPr lang="cs-CZ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Pobytové sociální služby mají k dispozici metodický materiál, který jim usnadní implementaci PP do organizační struktury</a:t>
              </a:r>
              <a:endPara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11"/>
            <p:cNvSpPr/>
            <p:nvPr/>
          </p:nvSpPr>
          <p:spPr>
            <a:xfrm rot="2142607">
              <a:off x="5237129" y="3771219"/>
              <a:ext cx="1019729" cy="4038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w="19050" cap="rnd" cmpd="sng">
              <a:solidFill>
                <a:srgbClr val="3A66B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11"/>
            <p:cNvSpPr txBox="1"/>
            <p:nvPr/>
          </p:nvSpPr>
          <p:spPr>
            <a:xfrm rot="2139320">
              <a:off x="5721553" y="3765908"/>
              <a:ext cx="50951" cy="509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Trebuchet MS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11"/>
            <p:cNvSpPr/>
            <p:nvPr/>
          </p:nvSpPr>
          <p:spPr>
            <a:xfrm>
              <a:off x="6160957" y="3571493"/>
              <a:ext cx="2069700" cy="1035000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11"/>
            <p:cNvSpPr txBox="1"/>
            <p:nvPr/>
          </p:nvSpPr>
          <p:spPr>
            <a:xfrm>
              <a:off x="6191268" y="3601804"/>
              <a:ext cx="2009100" cy="97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Trebuchet MS"/>
                <a:buNone/>
              </a:pPr>
              <a:r>
                <a:rPr lang="cs-CZ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Pobytové sociální služby mají možnost čerpat inspiraci přímo od pilotních organizací</a:t>
              </a:r>
              <a:endPara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5" name="Google Shape;205;p11"/>
          <p:cNvSpPr txBox="1"/>
          <p:nvPr/>
        </p:nvSpPr>
        <p:spPr>
          <a:xfrm>
            <a:off x="6896391" y="1008465"/>
            <a:ext cx="1753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Trebuchet MS"/>
              <a:buNone/>
            </a:pPr>
            <a:r>
              <a:rPr lang="cs-CZ" sz="1800" b="0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Výstupy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1"/>
          <p:cNvSpPr txBox="1"/>
          <p:nvPr/>
        </p:nvSpPr>
        <p:spPr>
          <a:xfrm>
            <a:off x="3998700" y="1650662"/>
            <a:ext cx="1753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Trebuchet MS"/>
              <a:buNone/>
            </a:pPr>
            <a:r>
              <a:rPr lang="cs-CZ" sz="1800" b="0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Výsledky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1"/>
          <p:cNvSpPr txBox="1"/>
          <p:nvPr/>
        </p:nvSpPr>
        <p:spPr>
          <a:xfrm>
            <a:off x="1096780" y="2798681"/>
            <a:ext cx="1753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Trebuchet MS"/>
              <a:buNone/>
            </a:pPr>
            <a:r>
              <a:rPr lang="cs-CZ" sz="1800" b="0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Dopad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Obsah a prvky programu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2"/>
          <p:cNvSpPr txBox="1"/>
          <p:nvPr/>
        </p:nvSpPr>
        <p:spPr>
          <a:xfrm>
            <a:off x="656310" y="122435"/>
            <a:ext cx="1118400" cy="62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lang="cs-CZ" sz="40000" b="0" i="0" u="none" strike="noStrike" cap="none">
                <a:solidFill>
                  <a:srgbClr val="D8E2F3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2"/>
          <p:cNvSpPr txBox="1"/>
          <p:nvPr/>
        </p:nvSpPr>
        <p:spPr>
          <a:xfrm rot="-5400000">
            <a:off x="-710352" y="3350513"/>
            <a:ext cx="23988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cs-CZ" sz="4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Abakus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5" name="Google Shape;215;p2"/>
          <p:cNvGrpSpPr/>
          <p:nvPr/>
        </p:nvGrpSpPr>
        <p:grpSpPr>
          <a:xfrm>
            <a:off x="3183128" y="1353329"/>
            <a:ext cx="4988900" cy="4614732"/>
            <a:chOff x="1387490" y="1095"/>
            <a:chExt cx="4988900" cy="4614732"/>
          </a:xfrm>
        </p:grpSpPr>
        <p:sp>
          <p:nvSpPr>
            <p:cNvPr id="216" name="Google Shape;216;p2"/>
            <p:cNvSpPr/>
            <p:nvPr/>
          </p:nvSpPr>
          <p:spPr>
            <a:xfrm>
              <a:off x="1387490" y="1095"/>
              <a:ext cx="1247225" cy="1247225"/>
            </a:xfrm>
            <a:prstGeom prst="ellipse">
              <a:avLst/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2"/>
            <p:cNvSpPr txBox="1"/>
            <p:nvPr/>
          </p:nvSpPr>
          <p:spPr>
            <a:xfrm>
              <a:off x="1570142" y="183747"/>
              <a:ext cx="881921" cy="8819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cs-CZ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Koordinátor PP + MDT tým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2"/>
            <p:cNvSpPr/>
            <p:nvPr/>
          </p:nvSpPr>
          <p:spPr>
            <a:xfrm rot="10800000">
              <a:off x="1792838" y="1376274"/>
              <a:ext cx="436528" cy="271262"/>
            </a:xfrm>
            <a:prstGeom prst="triangle">
              <a:avLst>
                <a:gd name="adj" fmla="val 50000"/>
              </a:avLst>
            </a:prstGeom>
            <a:solidFill>
              <a:srgbClr val="ABBA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1449388" y="1760136"/>
              <a:ext cx="1123429" cy="1096650"/>
            </a:xfrm>
            <a:prstGeom prst="ellipse">
              <a:avLst/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2"/>
            <p:cNvSpPr txBox="1"/>
            <p:nvPr/>
          </p:nvSpPr>
          <p:spPr>
            <a:xfrm>
              <a:off x="1613910" y="1920737"/>
              <a:ext cx="794385" cy="7754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cs-CZ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Kurzy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2"/>
            <p:cNvSpPr/>
            <p:nvPr/>
          </p:nvSpPr>
          <p:spPr>
            <a:xfrm rot="10800000">
              <a:off x="1792838" y="3013318"/>
              <a:ext cx="436528" cy="271262"/>
            </a:xfrm>
            <a:prstGeom prst="triangle">
              <a:avLst>
                <a:gd name="adj" fmla="val 50000"/>
              </a:avLst>
            </a:prstGeom>
            <a:solidFill>
              <a:srgbClr val="ABBA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1432350" y="3425758"/>
              <a:ext cx="1157400" cy="1132800"/>
            </a:xfrm>
            <a:prstGeom prst="ellipse">
              <a:avLst/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2"/>
            <p:cNvSpPr txBox="1"/>
            <p:nvPr/>
          </p:nvSpPr>
          <p:spPr>
            <a:xfrm>
              <a:off x="1601863" y="3591669"/>
              <a:ext cx="818478" cy="8010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cs-CZ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Workshopy a Sdílení</a:t>
              </a:r>
              <a:endPara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2"/>
            <p:cNvSpPr/>
            <p:nvPr/>
          </p:nvSpPr>
          <p:spPr>
            <a:xfrm rot="5400000">
              <a:off x="2751274" y="3856584"/>
              <a:ext cx="436528" cy="271262"/>
            </a:xfrm>
            <a:prstGeom prst="triangle">
              <a:avLst>
                <a:gd name="adj" fmla="val 50000"/>
              </a:avLst>
            </a:prstGeom>
            <a:solidFill>
              <a:srgbClr val="ABBA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3333868" y="3452628"/>
              <a:ext cx="1096200" cy="1079100"/>
            </a:xfrm>
            <a:prstGeom prst="ellipse">
              <a:avLst/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2"/>
            <p:cNvSpPr txBox="1"/>
            <p:nvPr/>
          </p:nvSpPr>
          <p:spPr>
            <a:xfrm>
              <a:off x="3494394" y="3610669"/>
              <a:ext cx="775091" cy="7630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cs-CZ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Mentoring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3663676" y="3011399"/>
              <a:ext cx="436528" cy="271262"/>
            </a:xfrm>
            <a:prstGeom prst="triangle">
              <a:avLst>
                <a:gd name="adj" fmla="val 50000"/>
              </a:avLst>
            </a:prstGeom>
            <a:solidFill>
              <a:srgbClr val="ABBA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3328186" y="1760136"/>
              <a:ext cx="1107507" cy="1096650"/>
            </a:xfrm>
            <a:prstGeom prst="ellipse">
              <a:avLst/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2"/>
            <p:cNvSpPr txBox="1"/>
            <p:nvPr/>
          </p:nvSpPr>
          <p:spPr>
            <a:xfrm>
              <a:off x="3490377" y="1920737"/>
              <a:ext cx="783125" cy="7754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cs-CZ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Přímá finanční podpora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3663676" y="1336164"/>
              <a:ext cx="436528" cy="271262"/>
            </a:xfrm>
            <a:prstGeom prst="triangle">
              <a:avLst>
                <a:gd name="adj" fmla="val 50000"/>
              </a:avLst>
            </a:prstGeom>
            <a:solidFill>
              <a:srgbClr val="ABBA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3282752" y="50605"/>
              <a:ext cx="1198375" cy="1148203"/>
            </a:xfrm>
            <a:prstGeom prst="ellipse">
              <a:avLst/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2"/>
            <p:cNvSpPr txBox="1"/>
            <p:nvPr/>
          </p:nvSpPr>
          <p:spPr>
            <a:xfrm>
              <a:off x="3458250" y="218755"/>
              <a:ext cx="847379" cy="8119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cs-CZ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Odborná rada programu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2"/>
            <p:cNvSpPr/>
            <p:nvPr/>
          </p:nvSpPr>
          <p:spPr>
            <a:xfrm rot="5400000">
              <a:off x="4599393" y="489076"/>
              <a:ext cx="436528" cy="271262"/>
            </a:xfrm>
            <a:prstGeom prst="triangle">
              <a:avLst>
                <a:gd name="adj" fmla="val 50000"/>
              </a:avLst>
            </a:prstGeom>
            <a:solidFill>
              <a:srgbClr val="ABBA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5138832" y="27886"/>
              <a:ext cx="1227891" cy="1193642"/>
            </a:xfrm>
            <a:prstGeom prst="ellipse">
              <a:avLst/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2"/>
            <p:cNvSpPr txBox="1"/>
            <p:nvPr/>
          </p:nvSpPr>
          <p:spPr>
            <a:xfrm>
              <a:off x="5318652" y="202691"/>
              <a:ext cx="868251" cy="8440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cs-CZ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Podpora tvorby sítí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2"/>
            <p:cNvSpPr/>
            <p:nvPr/>
          </p:nvSpPr>
          <p:spPr>
            <a:xfrm rot="10800000">
              <a:off x="5534513" y="1362878"/>
              <a:ext cx="436528" cy="271262"/>
            </a:xfrm>
            <a:prstGeom prst="triangle">
              <a:avLst>
                <a:gd name="adj" fmla="val 50000"/>
              </a:avLst>
            </a:prstGeom>
            <a:solidFill>
              <a:srgbClr val="ABBA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5178588" y="1760136"/>
              <a:ext cx="1148378" cy="1096650"/>
            </a:xfrm>
            <a:prstGeom prst="ellipse">
              <a:avLst/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2"/>
            <p:cNvSpPr txBox="1"/>
            <p:nvPr/>
          </p:nvSpPr>
          <p:spPr>
            <a:xfrm>
              <a:off x="5346764" y="1920737"/>
              <a:ext cx="812026" cy="7754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cs-CZ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Podpora účastníků 1. běhu programu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2"/>
            <p:cNvSpPr/>
            <p:nvPr/>
          </p:nvSpPr>
          <p:spPr>
            <a:xfrm rot="10800000">
              <a:off x="5534513" y="2984740"/>
              <a:ext cx="436528" cy="271262"/>
            </a:xfrm>
            <a:prstGeom prst="triangle">
              <a:avLst>
                <a:gd name="adj" fmla="val 50000"/>
              </a:avLst>
            </a:prstGeom>
            <a:solidFill>
              <a:srgbClr val="ABBA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5129165" y="3368602"/>
              <a:ext cx="1247225" cy="1247225"/>
            </a:xfrm>
            <a:prstGeom prst="ellipse">
              <a:avLst/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2"/>
            <p:cNvSpPr txBox="1"/>
            <p:nvPr/>
          </p:nvSpPr>
          <p:spPr>
            <a:xfrm>
              <a:off x="5311817" y="3551254"/>
              <a:ext cx="881921" cy="8819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cs-CZ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Evaluace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E2F3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20625d47ca8_0_17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Zkušenosti z prvního ročníku programu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20625d47ca8_0_2"/>
          <p:cNvSpPr txBox="1"/>
          <p:nvPr/>
        </p:nvSpPr>
        <p:spPr>
          <a:xfrm>
            <a:off x="9655800" y="6289350"/>
            <a:ext cx="2422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cs-CZ"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Zdroj: evaluace programu</a:t>
            </a:r>
            <a:endParaRPr sz="1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54" name="Google Shape;254;g20625d47ca8_0_2" title="Gra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590550"/>
            <a:ext cx="8572500" cy="53006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0625d47ca8_0_10"/>
          <p:cNvSpPr txBox="1"/>
          <p:nvPr/>
        </p:nvSpPr>
        <p:spPr>
          <a:xfrm>
            <a:off x="9655800" y="6289350"/>
            <a:ext cx="2422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cs-CZ"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Zdroj: evaluace programu</a:t>
            </a:r>
            <a:endParaRPr sz="1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61" name="Google Shape;261;g20625d47ca8_0_10" title="Gra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531013"/>
            <a:ext cx="8572500" cy="53006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" name="Google Shape;266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0226" y="600075"/>
            <a:ext cx="8734844" cy="5400676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p3"/>
          <p:cNvSpPr txBox="1"/>
          <p:nvPr/>
        </p:nvSpPr>
        <p:spPr>
          <a:xfrm>
            <a:off x="9655800" y="6289350"/>
            <a:ext cx="2422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cs-CZ"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Zdroj: evaluace programu</a:t>
            </a:r>
            <a:endParaRPr sz="1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Vlastní 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4472C4"/>
      </a:accent2>
      <a:accent3>
        <a:srgbClr val="A5A5A5"/>
      </a:accent3>
      <a:accent4>
        <a:srgbClr val="4472C4"/>
      </a:accent4>
      <a:accent5>
        <a:srgbClr val="5B9BD5"/>
      </a:accent5>
      <a:accent6>
        <a:srgbClr val="4472C4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050D083473144F9A861A001D925D24" ma:contentTypeVersion="12" ma:contentTypeDescription="Vytvoří nový dokument" ma:contentTypeScope="" ma:versionID="7ac570c1ffccb5d040b2ae0b7374cf9d">
  <xsd:schema xmlns:xsd="http://www.w3.org/2001/XMLSchema" xmlns:xs="http://www.w3.org/2001/XMLSchema" xmlns:p="http://schemas.microsoft.com/office/2006/metadata/properties" xmlns:ns2="c474cee1-b8df-49ea-ab09-ca7c786c2bfd" xmlns:ns3="32633a12-e90d-4ca1-9f47-2d17407bea11" targetNamespace="http://schemas.microsoft.com/office/2006/metadata/properties" ma:root="true" ma:fieldsID="11c20b80cd66f46618db1400aa490f2d" ns2:_="" ns3:_="">
    <xsd:import namespace="c474cee1-b8df-49ea-ab09-ca7c786c2bfd"/>
    <xsd:import namespace="32633a12-e90d-4ca1-9f47-2d17407bea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74cee1-b8df-49ea-ab09-ca7c786c2b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Značky obrázků" ma:readOnly="false" ma:fieldId="{5cf76f15-5ced-4ddc-b409-7134ff3c332f}" ma:taxonomyMulti="true" ma:sspId="e71aaf91-3a5c-4efb-b5c9-b306a122f8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633a12-e90d-4ca1-9f47-2d17407bea1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9d235ba-e592-4fca-bee5-e862b86e9578}" ma:internalName="TaxCatchAll" ma:showField="CatchAllData" ma:web="32633a12-e90d-4ca1-9f47-2d17407bea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E80040-2A98-4995-935B-60D9CBFF0842}"/>
</file>

<file path=customXml/itemProps2.xml><?xml version="1.0" encoding="utf-8"?>
<ds:datastoreItem xmlns:ds="http://schemas.openxmlformats.org/officeDocument/2006/customXml" ds:itemID="{E5AB1B8A-B433-48FD-AF11-81413754BB39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1819</Words>
  <Application>Microsoft Office PowerPoint</Application>
  <PresentationFormat>Širokoúhlá obrazovka</PresentationFormat>
  <Paragraphs>213</Paragraphs>
  <Slides>26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4" baseType="lpstr">
      <vt:lpstr>Arial</vt:lpstr>
      <vt:lpstr>Avenir</vt:lpstr>
      <vt:lpstr>Calibri</vt:lpstr>
      <vt:lpstr>Cambria</vt:lpstr>
      <vt:lpstr>Noto Sans Symbols</vt:lpstr>
      <vt:lpstr>Times New Roman</vt:lpstr>
      <vt:lpstr>Trebuchet MS</vt:lpstr>
      <vt:lpstr>Fazeta</vt:lpstr>
      <vt:lpstr>Zkušenosti se zaváděním paliativní péče v pobytových sociálních službách pro seniory</vt:lpstr>
      <vt:lpstr>Struktura prezentace</vt:lpstr>
      <vt:lpstr>Prezentace aplikace PowerPoint</vt:lpstr>
      <vt:lpstr>Cíle programu </vt:lpstr>
      <vt:lpstr>Obsah a prvky programu</vt:lpstr>
      <vt:lpstr>Zkušenosti z prvního ročníku programu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70 %</vt:lpstr>
      <vt:lpstr>Prezentace aplikace PowerPoint</vt:lpstr>
      <vt:lpstr>Čeká vás změna. Inspirujte se tam, kde už si něčím prošli </vt:lpstr>
      <vt:lpstr>Myslete na to, že měníte kulturu organizace</vt:lpstr>
      <vt:lpstr>Určete si rozvoj paliativní péče jako prioritu </vt:lpstr>
      <vt:lpstr>Dejte o sobě vědět, komunikujte se zřizovatelem, myslete na udržitelnost a financování</vt:lpstr>
      <vt:lpstr>Vytvořte realizační tým, určete role v něm, sestavte si akční plán </vt:lpstr>
      <vt:lpstr>Vymezte si roli koordinátora paliativní péče a najděte ho </vt:lpstr>
      <vt:lpstr>Najděte si mentora pro organizační změnu </vt:lpstr>
      <vt:lpstr>Vzdělávejte se </vt:lpstr>
      <vt:lpstr>Přiveďte praktického lékaře k paliativní péči, navažte spolupráci se specialisty v oblasti paliativní péče </vt:lpstr>
      <vt:lpstr>Plánujte péči v závěru života a sdílejte dokumentaci </vt:lpstr>
      <vt:lpstr>Reflektujte dění v paliativní péče </vt:lpstr>
      <vt:lpstr>Doporučení pro implementaci paliativní péče do pobytových soc. služeb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Zkušenosti se zaváděním paliativní péče v pobytových sociálních službách pro seniory</dc:title>
  <dc:creator>Barbora Vaňková</dc:creator>
  <cp:lastModifiedBy>Vaňková, Barbora</cp:lastModifiedBy>
  <cp:revision>3</cp:revision>
  <dcterms:created xsi:type="dcterms:W3CDTF">2021-01-05T10:25:39Z</dcterms:created>
  <dcterms:modified xsi:type="dcterms:W3CDTF">2023-07-31T12:55:08Z</dcterms:modified>
</cp:coreProperties>
</file>