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5"/>
  </p:notesMasterIdLst>
  <p:sldIdLst>
    <p:sldId id="256" r:id="rId6"/>
    <p:sldId id="263" r:id="rId7"/>
    <p:sldId id="264" r:id="rId8"/>
    <p:sldId id="268" r:id="rId9"/>
    <p:sldId id="269" r:id="rId10"/>
    <p:sldId id="270" r:id="rId11"/>
    <p:sldId id="278" r:id="rId12"/>
    <p:sldId id="271" r:id="rId13"/>
    <p:sldId id="272" r:id="rId14"/>
    <p:sldId id="282" r:id="rId15"/>
    <p:sldId id="280" r:id="rId16"/>
    <p:sldId id="281" r:id="rId17"/>
    <p:sldId id="283" r:id="rId18"/>
    <p:sldId id="284" r:id="rId19"/>
    <p:sldId id="285" r:id="rId20"/>
    <p:sldId id="276" r:id="rId21"/>
    <p:sldId id="277" r:id="rId22"/>
    <p:sldId id="279" r:id="rId23"/>
    <p:sldId id="275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BAB"/>
    <a:srgbClr val="009EE0"/>
    <a:srgbClr val="7ACA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693" autoAdjust="0"/>
  </p:normalViewPr>
  <p:slideViewPr>
    <p:cSldViewPr>
      <p:cViewPr varScale="1">
        <p:scale>
          <a:sx n="105" d="100"/>
          <a:sy n="105" d="100"/>
        </p:scale>
        <p:origin x="-802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24" Type="http://schemas.openxmlformats.org/officeDocument/2006/relationships/slide" Target="slides/slide19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view3D>
      <c:rAngAx val="1"/>
    </c:view3D>
    <c:plotArea>
      <c:layout>
        <c:manualLayout>
          <c:layoutTarget val="inner"/>
          <c:xMode val="edge"/>
          <c:yMode val="edge"/>
          <c:x val="7.0926526156213227E-2"/>
          <c:y val="6.6073672306919087E-2"/>
          <c:w val="0.75287401574803192"/>
          <c:h val="0.8121139545056868"/>
        </c:manualLayout>
      </c:layout>
      <c:bar3DChart>
        <c:barDir val="col"/>
        <c:grouping val="clustered"/>
        <c:ser>
          <c:idx val="0"/>
          <c:order val="0"/>
          <c:tx>
            <c:v>2020</c:v>
          </c:tx>
          <c:cat>
            <c:strLit>
              <c:ptCount val="1"/>
              <c:pt idx="0">
                <c:v>Počet konzilií v roce</c:v>
              </c:pt>
            </c:strLit>
          </c:cat>
          <c:val>
            <c:numLit>
              <c:formatCode>General</c:formatCode>
              <c:ptCount val="1"/>
              <c:pt idx="0">
                <c:v>398</c:v>
              </c:pt>
            </c:numLit>
          </c:val>
        </c:ser>
        <c:ser>
          <c:idx val="1"/>
          <c:order val="1"/>
          <c:tx>
            <c:v>2021</c:v>
          </c:tx>
          <c:cat>
            <c:strLit>
              <c:ptCount val="1"/>
              <c:pt idx="0">
                <c:v>Počet konzilií v roce</c:v>
              </c:pt>
            </c:strLit>
          </c:cat>
          <c:val>
            <c:numLit>
              <c:formatCode>General</c:formatCode>
              <c:ptCount val="1"/>
              <c:pt idx="0">
                <c:v>275</c:v>
              </c:pt>
            </c:numLit>
          </c:val>
        </c:ser>
        <c:ser>
          <c:idx val="2"/>
          <c:order val="2"/>
          <c:tx>
            <c:v>2022</c:v>
          </c:tx>
          <c:val>
            <c:numLit>
              <c:formatCode>General</c:formatCode>
              <c:ptCount val="1"/>
              <c:pt idx="0">
                <c:v>330</c:v>
              </c:pt>
            </c:numLit>
          </c:val>
        </c:ser>
        <c:ser>
          <c:idx val="3"/>
          <c:order val="3"/>
          <c:tx>
            <c:v>2023 (prví pololetí)</c:v>
          </c:tx>
          <c:val>
            <c:numLit>
              <c:formatCode>General</c:formatCode>
              <c:ptCount val="1"/>
              <c:pt idx="0">
                <c:v>236</c:v>
              </c:pt>
            </c:numLit>
          </c:val>
        </c:ser>
        <c:shape val="cylinder"/>
        <c:axId val="44150784"/>
        <c:axId val="44152320"/>
        <c:axId val="0"/>
      </c:bar3DChart>
      <c:catAx>
        <c:axId val="44150784"/>
        <c:scaling>
          <c:orientation val="minMax"/>
        </c:scaling>
        <c:delete val="1"/>
        <c:axPos val="b"/>
        <c:tickLblPos val="nextTo"/>
        <c:crossAx val="44152320"/>
        <c:crosses val="autoZero"/>
        <c:auto val="1"/>
        <c:lblAlgn val="ctr"/>
        <c:lblOffset val="100"/>
      </c:catAx>
      <c:valAx>
        <c:axId val="44152320"/>
        <c:scaling>
          <c:orientation val="minMax"/>
        </c:scaling>
        <c:axPos val="l"/>
        <c:majorGridlines/>
        <c:numFmt formatCode="General" sourceLinked="1"/>
        <c:tickLblPos val="nextTo"/>
        <c:crossAx val="441507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view3D>
      <c:rAngAx val="1"/>
    </c:view3D>
    <c:plotArea>
      <c:layout>
        <c:manualLayout>
          <c:layoutTarget val="inner"/>
          <c:xMode val="edge"/>
          <c:yMode val="edge"/>
          <c:x val="8.8886229646826131E-2"/>
          <c:y val="2.840418513259613E-2"/>
          <c:w val="0.75287401574803214"/>
          <c:h val="0.8121139545056868"/>
        </c:manualLayout>
      </c:layout>
      <c:bar3DChart>
        <c:barDir val="col"/>
        <c:grouping val="clustered"/>
        <c:ser>
          <c:idx val="0"/>
          <c:order val="0"/>
          <c:tx>
            <c:v>2020</c:v>
          </c:tx>
          <c:cat>
            <c:strLit>
              <c:ptCount val="1"/>
              <c:pt idx="0">
                <c:v>Počet konzilií v roce</c:v>
              </c:pt>
            </c:strLit>
          </c:cat>
          <c:val>
            <c:numLit>
              <c:formatCode>General</c:formatCode>
              <c:ptCount val="1"/>
              <c:pt idx="0">
                <c:v>197</c:v>
              </c:pt>
            </c:numLit>
          </c:val>
        </c:ser>
        <c:ser>
          <c:idx val="1"/>
          <c:order val="1"/>
          <c:tx>
            <c:v>2021</c:v>
          </c:tx>
          <c:cat>
            <c:strLit>
              <c:ptCount val="1"/>
              <c:pt idx="0">
                <c:v>Počet konzilií v roce</c:v>
              </c:pt>
            </c:strLit>
          </c:cat>
          <c:val>
            <c:numLit>
              <c:formatCode>General</c:formatCode>
              <c:ptCount val="1"/>
              <c:pt idx="0">
                <c:v>238</c:v>
              </c:pt>
            </c:numLit>
          </c:val>
        </c:ser>
        <c:ser>
          <c:idx val="2"/>
          <c:order val="2"/>
          <c:tx>
            <c:v>2022</c:v>
          </c:tx>
          <c:val>
            <c:numLit>
              <c:formatCode>General</c:formatCode>
              <c:ptCount val="1"/>
              <c:pt idx="0">
                <c:v>380</c:v>
              </c:pt>
            </c:numLit>
          </c:val>
        </c:ser>
        <c:ser>
          <c:idx val="3"/>
          <c:order val="3"/>
          <c:tx>
            <c:v>2023 (prví pololetí)</c:v>
          </c:tx>
          <c:val>
            <c:numLit>
              <c:formatCode>General</c:formatCode>
              <c:ptCount val="1"/>
              <c:pt idx="0">
                <c:v>290</c:v>
              </c:pt>
            </c:numLit>
          </c:val>
        </c:ser>
        <c:shape val="cylinder"/>
        <c:axId val="59692544"/>
        <c:axId val="60290944"/>
        <c:axId val="0"/>
      </c:bar3DChart>
      <c:catAx>
        <c:axId val="59692544"/>
        <c:scaling>
          <c:orientation val="minMax"/>
        </c:scaling>
        <c:delete val="1"/>
        <c:axPos val="b"/>
        <c:tickLblPos val="nextTo"/>
        <c:crossAx val="60290944"/>
        <c:crosses val="autoZero"/>
        <c:auto val="1"/>
        <c:lblAlgn val="ctr"/>
        <c:lblOffset val="100"/>
      </c:catAx>
      <c:valAx>
        <c:axId val="60290944"/>
        <c:scaling>
          <c:orientation val="minMax"/>
        </c:scaling>
        <c:axPos val="l"/>
        <c:majorGridlines/>
        <c:numFmt formatCode="General" sourceLinked="1"/>
        <c:tickLblPos val="nextTo"/>
        <c:crossAx val="596925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89ED-3051-4103-BD24-BCA9574C6266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DE728-7563-41F6-B15F-4E7E4DF5F6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775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E728-7563-41F6-B15F-4E7E4DF5F6D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875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85D5B-FA6F-440E-AE58-3FF0C0E247F7}" type="datetimeFigureOut">
              <a:rPr lang="cs-CZ" smtClean="0"/>
              <a:pPr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20BDC-81F4-4C24-89F8-E987247835B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iativa.c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paliace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NO_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71736" y="4143386"/>
            <a:ext cx="4857784" cy="785818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rgbClr val="006BAB"/>
                </a:solidFill>
                <a:latin typeface="Arial Black" pitchFamily="34" charset="0"/>
                <a:cs typeface="Arial" pitchFamily="34" charset="0"/>
              </a:rPr>
              <a:t>Paliativní péče ve FNO a možnosti následné péče</a:t>
            </a:r>
          </a:p>
        </p:txBody>
      </p:sp>
      <p:pic>
        <p:nvPicPr>
          <p:cNvPr id="7" name="Obrázek 6" descr="FNO_Logo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090363"/>
            <a:ext cx="1857388" cy="752790"/>
          </a:xfrm>
          <a:prstGeom prst="rect">
            <a:avLst/>
          </a:prstGeom>
        </p:spPr>
      </p:pic>
      <p:pic>
        <p:nvPicPr>
          <p:cNvPr id="1027" name="Picture 3" descr="D:\DATA\FNO\20465_FNO_Prezentace\logo-Akredita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3929072"/>
            <a:ext cx="1143007" cy="108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D73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7B4315A0-CE55-4D73-AAA5-09ABE8FDFBB2}"/>
              </a:ext>
            </a:extLst>
          </p:cNvPr>
          <p:cNvSpPr/>
          <p:nvPr/>
        </p:nvSpPr>
        <p:spPr>
          <a:xfrm>
            <a:off x="527528" y="2136425"/>
            <a:ext cx="627672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  <a:defRPr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na překvapení: Byl bych překvapen, kdyby tento můj pacient zemřel do 6 měsíců v důsledku svého nevyléčitelného onemocnění?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  <a:defRPr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 má symptomy 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  <a:defRPr/>
            </a:pPr>
            <a:endParaRPr lang="cs-CZ" dirty="0">
              <a:solidFill>
                <a:srgbClr val="2D73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2D73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69F86734-55AB-4A21-97C5-658C625D00B9}"/>
              </a:ext>
            </a:extLst>
          </p:cNvPr>
          <p:cNvSpPr/>
          <p:nvPr/>
        </p:nvSpPr>
        <p:spPr>
          <a:xfrm>
            <a:off x="539552" y="1428172"/>
            <a:ext cx="3453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cs-CZ" sz="2200" dirty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Kdy oslovit </a:t>
            </a:r>
            <a:r>
              <a:rPr lang="cs-CZ" sz="2200" dirty="0" err="1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paliatra</a:t>
            </a:r>
            <a:r>
              <a:rPr lang="cs-CZ" sz="2200" dirty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1576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D73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xmlns="" id="{BDB00B04-61A5-43EC-B75B-3082DCC82E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8328747"/>
              </p:ext>
            </p:extLst>
          </p:nvPr>
        </p:nvGraphicFramePr>
        <p:xfrm>
          <a:off x="1907704" y="999207"/>
          <a:ext cx="5112568" cy="3634594"/>
        </p:xfrm>
        <a:graphic>
          <a:graphicData uri="http://schemas.openxmlformats.org/presentationml/2006/ole">
            <p:oleObj spid="_x0000_s1030" name="Acrobat Document" r:id="rId5" imgW="8801640" imgH="6249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730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D73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xmlns="" id="{BADB7BBC-13C5-45FE-9B78-929113FFF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4754629"/>
              </p:ext>
            </p:extLst>
          </p:nvPr>
        </p:nvGraphicFramePr>
        <p:xfrm>
          <a:off x="2915816" y="15045"/>
          <a:ext cx="3399086" cy="4655783"/>
        </p:xfrm>
        <a:graphic>
          <a:graphicData uri="http://schemas.openxmlformats.org/presentationml/2006/ole">
            <p:oleObj spid="_x0000_s2052" name="Acrobat Document" r:id="rId5" imgW="6850800" imgH="93744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184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D73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928662" y="1428742"/>
            <a:ext cx="68279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Úvodní komunikace s </a:t>
            </a:r>
            <a:r>
              <a:rPr lang="cs-CZ" sz="2200" dirty="0" smtClean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pacientem a rodinou</a:t>
            </a:r>
            <a:endParaRPr lang="cs-CZ" sz="2200" dirty="0" smtClean="0">
              <a:solidFill>
                <a:srgbClr val="006BAB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4282" y="2071684"/>
            <a:ext cx="8597225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chce pacient vědět o své nemoci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informacím od lékaře porozuměli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</a:t>
            </a:r>
            <a:r>
              <a:rPr lang="cs-CZ" dirty="0" smtClean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měl být partnerem lékařům k rozhodování, pokud pacient nebude schopen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dirty="0" smtClean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pro pacienta kromě nemoci důležité,o čem </a:t>
            </a:r>
            <a:r>
              <a:rPr lang="cs-CZ" dirty="0" smtClean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přemýšlí</a:t>
            </a:r>
            <a:endParaRPr lang="cs-CZ" dirty="0" smtClean="0">
              <a:solidFill>
                <a:srgbClr val="2D73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dirty="0" smtClean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cs-CZ" dirty="0" smtClean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emocemi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478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D73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  <p:graphicFrame>
        <p:nvGraphicFramePr>
          <p:cNvPr id="10" name="Graf 9"/>
          <p:cNvGraphicFramePr/>
          <p:nvPr/>
        </p:nvGraphicFramePr>
        <p:xfrm>
          <a:off x="928662" y="1643056"/>
          <a:ext cx="7071360" cy="286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3500430" y="1357304"/>
            <a:ext cx="22516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Počet konzilií</a:t>
            </a:r>
            <a:endParaRPr lang="cs-CZ" sz="2200" dirty="0">
              <a:solidFill>
                <a:srgbClr val="006BAB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8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" name="Graf 4"/>
          <p:cNvGraphicFramePr/>
          <p:nvPr/>
        </p:nvGraphicFramePr>
        <p:xfrm>
          <a:off x="1285852" y="1643056"/>
          <a:ext cx="6576060" cy="287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500166" y="1285866"/>
            <a:ext cx="6480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Počet ošetřených </a:t>
            </a:r>
            <a:r>
              <a:rPr lang="cs-CZ" sz="2200" dirty="0" smtClean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pacientů na ambulanci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lang="cs-CZ" sz="2200" dirty="0">
              <a:solidFill>
                <a:srgbClr val="FF0000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  <p:pic>
        <p:nvPicPr>
          <p:cNvPr id="10" name="Zástupný symbol pro obsah 4">
            <a:extLst>
              <a:ext uri="{FF2B5EF4-FFF2-40B4-BE49-F238E27FC236}">
                <a16:creationId xmlns:a16="http://schemas.microsoft.com/office/drawing/2014/main" xmlns="" id="{F60C9C23-44CC-4C7A-87FD-B716EB3EA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3109" y="1327977"/>
            <a:ext cx="5009351" cy="333956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C64AE328-902A-440E-872F-59EF944B69CC}"/>
              </a:ext>
            </a:extLst>
          </p:cNvPr>
          <p:cNvSpPr/>
          <p:nvPr/>
        </p:nvSpPr>
        <p:spPr>
          <a:xfrm>
            <a:off x="395536" y="2355726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srpnu 2023 realizován projekt IKEA Ostrava  „rekonstrukce paliativní ambulance“ </a:t>
            </a:r>
            <a:b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hodnotě 250 000,- </a:t>
            </a:r>
          </a:p>
        </p:txBody>
      </p:sp>
    </p:spTree>
    <p:extLst>
      <p:ext uri="{BB962C8B-B14F-4D97-AF65-F5344CB8AC3E}">
        <p14:creationId xmlns:p14="http://schemas.microsoft.com/office/powerpoint/2010/main" xmlns="" val="13024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endParaRPr lang="cs-CZ" sz="2200" dirty="0">
              <a:solidFill>
                <a:srgbClr val="FF0000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  <p:pic>
        <p:nvPicPr>
          <p:cNvPr id="9" name="Zástupný symbol pro obsah 6">
            <a:extLst>
              <a:ext uri="{FF2B5EF4-FFF2-40B4-BE49-F238E27FC236}">
                <a16:creationId xmlns:a16="http://schemas.microsoft.com/office/drawing/2014/main" xmlns="" id="{141A4D06-E944-4036-AC47-7B1094B817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347614"/>
            <a:ext cx="5076056" cy="33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7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>
                <a:solidFill>
                  <a:srgbClr val="006BAB"/>
                </a:solidFill>
                <a:latin typeface="Arial Black" pitchFamily="34" charset="0"/>
                <a:cs typeface="Arial" pitchFamily="34" charset="0"/>
              </a:rPr>
              <a:t>Kde nás najdete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rgbClr val="006BAB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Ambulance podpůrné a paliativní péče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poliklinika FNO 4. patro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ordinace Út, St 12 – 15:30 hod. Čt 8 – 12 hod.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Telefonické konzultace s paliativní sestrou Po – Pá 7 – 15:30 hod.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597372180 mobil 703868246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: podpurna.pece@fno.cz</a:t>
            </a: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4F0C967B-8291-4B6E-9C5B-474E2867DB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165376"/>
            <a:ext cx="1438436" cy="11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8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2200" dirty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Děkujeme za pozornost</a:t>
            </a:r>
            <a:endParaRPr lang="cs-CZ" sz="2200" dirty="0">
              <a:solidFill>
                <a:srgbClr val="FF0000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  <p:pic>
        <p:nvPicPr>
          <p:cNvPr id="10" name="Zástupný symbol obsahu 9" descr="Screenshot_20211107-131859_2.png">
            <a:extLst>
              <a:ext uri="{FF2B5EF4-FFF2-40B4-BE49-F238E27FC236}">
                <a16:creationId xmlns:a16="http://schemas.microsoft.com/office/drawing/2014/main" xmlns="" id="{30CBABF5-A1B1-4CDB-B623-527499645C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851670"/>
            <a:ext cx="3600400" cy="28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1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6429420" cy="567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cs-CZ" sz="2200" dirty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Paliativní tým</a:t>
            </a: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  <p:pic>
        <p:nvPicPr>
          <p:cNvPr id="10" name="Obrázok 3" descr="IMG_3355.jpg">
            <a:extLst>
              <a:ext uri="{FF2B5EF4-FFF2-40B4-BE49-F238E27FC236}">
                <a16:creationId xmlns:a16="http://schemas.microsoft.com/office/drawing/2014/main" xmlns="" id="{36E00CCA-AD4A-41D1-B87E-4C8270A7A94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7807" y="1428172"/>
            <a:ext cx="4223534" cy="3189024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xmlns="" id="{C53712C0-024C-4184-9614-7AA9835DD824}"/>
              </a:ext>
            </a:extLst>
          </p:cNvPr>
          <p:cNvSpPr txBox="1">
            <a:spLocks/>
          </p:cNvSpPr>
          <p:nvPr/>
        </p:nvSpPr>
        <p:spPr>
          <a:xfrm>
            <a:off x="142659" y="1851670"/>
            <a:ext cx="4069301" cy="2736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sz="1600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sz="1600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Paliativní sestry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sz="1600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Nemocniční kaplan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sz="1600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Zdrav. sociální pracovník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sz="1600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</a:t>
            </a:r>
          </a:p>
        </p:txBody>
      </p:sp>
    </p:spTree>
    <p:extLst>
      <p:ext uri="{BB962C8B-B14F-4D97-AF65-F5344CB8AC3E}">
        <p14:creationId xmlns:p14="http://schemas.microsoft.com/office/powerpoint/2010/main" xmlns="" val="80725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0877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cs-CZ" sz="2200" dirty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Vznik paliativního týmu FNO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Náměstkyně ředitele pro ošetřovatelskou péči PhDr. Andrea Polanská, MBA - podnět ke vzniku, zajištění prostor pro fungování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Koordinátor pro paliativní tým Mgr. Marcel Koňařík, MBAce, staniční sestra Kliniky </a:t>
            </a:r>
            <a:r>
              <a:rPr lang="cs-CZ" dirty="0" err="1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hematoonkologie</a:t>
            </a: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koordinace  týmu zejména na začátku fungování.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MUDr. Pavel Ševčík, CSc. – garant paliativní péče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 bez podpory dotací    </a:t>
            </a:r>
          </a:p>
          <a:p>
            <a:pPr lvl="0">
              <a:spcBef>
                <a:spcPct val="0"/>
              </a:spcBef>
            </a:pPr>
            <a:endParaRPr lang="cs-CZ" sz="2200" dirty="0">
              <a:solidFill>
                <a:srgbClr val="006BAB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02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cs-CZ" sz="2200" dirty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Spektrum činností: </a:t>
            </a:r>
            <a:r>
              <a:rPr lang="cs-CZ" sz="2200" dirty="0">
                <a:solidFill>
                  <a:srgbClr val="FF0000"/>
                </a:solidFill>
                <a:latin typeface="Arial Black" pitchFamily="34" charset="0"/>
                <a:ea typeface="+mj-ea"/>
                <a:cs typeface="Arial" pitchFamily="34" charset="0"/>
              </a:rPr>
              <a:t>1. klinická péče o pacienty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b="1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Konziliární činnost napříč celou FN </a:t>
            </a: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výjimkou dětských pacientů (Centrum provázení, Dětský paliativní tým).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druhy konzilií: </a:t>
            </a:r>
          </a:p>
          <a:p>
            <a:pPr marL="10950">
              <a:spcBef>
                <a:spcPts val="830"/>
              </a:spcBef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a) paliativní (lékař + sestra)</a:t>
            </a:r>
          </a:p>
          <a:p>
            <a:pPr marL="10950">
              <a:spcBef>
                <a:spcPts val="830"/>
              </a:spcBef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b) zdravotně- sociálně paliativní (sestra + sociální pracovník)   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Vstupní konzultace paliativního týmu s pacientem i jeho rodinou, opakované telefonické i osobní konzultace a edukace pečujících osob, tvorba plánu péče.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pozůstalé, podpůrná psychologická a duchovní péče, sociální poradenství.</a:t>
            </a:r>
          </a:p>
          <a:p>
            <a:pPr lvl="0">
              <a:spcBef>
                <a:spcPct val="0"/>
              </a:spcBef>
            </a:pPr>
            <a:endParaRPr lang="cs-CZ" sz="2200" dirty="0">
              <a:solidFill>
                <a:srgbClr val="006BAB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96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cs-CZ" sz="2200" dirty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Spektrum činností:  </a:t>
            </a:r>
            <a:r>
              <a:rPr lang="cs-CZ" sz="2200" dirty="0">
                <a:solidFill>
                  <a:srgbClr val="FF0000"/>
                </a:solidFill>
                <a:latin typeface="Arial Black" pitchFamily="34" charset="0"/>
                <a:ea typeface="+mj-ea"/>
                <a:cs typeface="Arial" pitchFamily="34" charset="0"/>
              </a:rPr>
              <a:t>2. organizace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Pravidelné pracovní schůzky paliativního týmu, online schůzky nemocničních paliativních týmů ČR.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endParaRPr lang="cs-CZ" dirty="0">
              <a:solidFill>
                <a:srgbClr val="2D73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s oddělením pro styk se zdrav. pojišťovnami s cílem rozšiřování spektra zdravotních výkonů.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endParaRPr lang="cs-CZ" dirty="0">
              <a:solidFill>
                <a:srgbClr val="2D73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Rozvoj spolupráce s mobilními i lůžkovými hospici MSK. </a:t>
            </a:r>
          </a:p>
          <a:p>
            <a:pPr lvl="0">
              <a:spcBef>
                <a:spcPct val="0"/>
              </a:spcBef>
            </a:pPr>
            <a:endParaRPr lang="cs-CZ" sz="2200" dirty="0">
              <a:solidFill>
                <a:srgbClr val="006BAB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41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cs-CZ" sz="2200" dirty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Spektrum činností:  </a:t>
            </a:r>
            <a:r>
              <a:rPr lang="cs-CZ" sz="2200" dirty="0">
                <a:solidFill>
                  <a:srgbClr val="FF0000"/>
                </a:solidFill>
                <a:latin typeface="Arial Black" pitchFamily="34" charset="0"/>
                <a:ea typeface="+mj-ea"/>
                <a:cs typeface="Arial" pitchFamily="34" charset="0"/>
              </a:rPr>
              <a:t>3. výuka a publikační činnost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Vedení odborných seminářů pro jiné kliniky a oddělení o paliativní péči, o komunikaci nepříznivých zpráv, další vzdělávání jednotlivých členů týmu v oboru. 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Výuka stážistů, výuka mediků na LF OU (v rozsahu 6 hodin v rámci sociálního lékařství). Od 8/2022 je FNO akreditovaným pracovištěm pro výuku paliativní medicíny pro lékaře v přípravě k atestaci.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Aktivní účast na konferencích</a:t>
            </a: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95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6BAB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Spektrum činností:  </a:t>
            </a:r>
            <a:r>
              <a:rPr lang="cs-CZ" sz="22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4. ambulantní péče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282976" marR="0" lvl="0" indent="-272026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 typeface="Arial Unicode MS"/>
              <a:buChar char="■"/>
              <a:tabLst>
                <a:tab pos="282976" algn="l"/>
                <a:tab pos="283552" algn="l"/>
              </a:tabLst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D73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A1D6F283-1CB5-4A48-B046-07E2C0D9044D}"/>
              </a:ext>
            </a:extLst>
          </p:cNvPr>
          <p:cNvSpPr txBox="1"/>
          <p:nvPr/>
        </p:nvSpPr>
        <p:spPr>
          <a:xfrm>
            <a:off x="251520" y="2139702"/>
            <a:ext cx="72827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pacienty z proběhlých konzilií nebo nově objednaných mimo </a:t>
            </a:r>
          </a:p>
          <a:p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hospitalizaci FNO (z jiných zdrav. zařízení) </a:t>
            </a:r>
          </a:p>
          <a:p>
            <a:endParaRPr lang="cs-CZ" dirty="0">
              <a:solidFill>
                <a:srgbClr val="2D73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ambulantní péče: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kvality života pac.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včasné zhodnocení a nastavení léčby tělesných potíží 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nabídka základního odborného sociálního poradenství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psychická podpora nemocného i jeho rodiny (doprovázení nemocí)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v oblasti duchovních a náboženských potřeb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883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006BAB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Čím je náš tým specifický</a:t>
            </a: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282976" marR="0" lvl="0" indent="-272026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 typeface="Arial Unicode MS"/>
              <a:buChar char="■"/>
              <a:tabLst>
                <a:tab pos="282976" algn="l"/>
                <a:tab pos="283552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D73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Výhodné prostorové spojení s </a:t>
            </a: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ambulancí léčby bolesti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D73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infuzním stacionářem a zákrokovým sálkem.</a:t>
            </a:r>
          </a:p>
          <a:p>
            <a:pPr marL="282976" marR="0" lvl="0" indent="-272026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 typeface="Arial Unicode MS"/>
              <a:buChar char="■"/>
              <a:tabLst>
                <a:tab pos="282976" algn="l"/>
                <a:tab pos="283552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D73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Není problém nastavení </a:t>
            </a: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analgetické medikace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D73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její aplikace formou infuzí, injekcí, analgetických blokád, aplikace infuzí ke zmírnění dušnosti, punkce ascitu,</a:t>
            </a:r>
          </a:p>
          <a:p>
            <a:pPr marL="10950" marR="0" lvl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tabLst>
                <a:tab pos="282976" algn="l"/>
                <a:tab pos="283552" algn="l"/>
              </a:tabLst>
              <a:defRPr/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převazy chronických ran a invazivních vstupů.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D73A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2976" marR="0" lvl="0" indent="-272026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 typeface="Arial Unicode MS"/>
              <a:buChar char="■"/>
              <a:tabLst>
                <a:tab pos="282976" algn="l"/>
                <a:tab pos="283552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D73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Spolupráce s </a:t>
            </a: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nutriční ambulancí. </a:t>
            </a:r>
          </a:p>
          <a:p>
            <a:pPr marL="282976" marR="0" lvl="0" indent="-272026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 typeface="Arial Unicode MS"/>
              <a:buChar char="■"/>
              <a:tabLst>
                <a:tab pos="282976" algn="l"/>
                <a:tab pos="283552" algn="l"/>
              </a:tabLst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D73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Systém </a:t>
            </a: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INCLUSIVE </a:t>
            </a: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D73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pacient od nás odchází kompletně zajištěn, výhoda, že se nemusí přesouvat na jiná pracoviště k preskripci nutrice a nastavení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73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analgetizace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D73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41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NO_PP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107504" y="1428172"/>
            <a:ext cx="8856984" cy="344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cs-CZ" sz="2200" dirty="0">
                <a:solidFill>
                  <a:srgbClr val="006BAB"/>
                </a:solidFill>
                <a:latin typeface="Arial Black" pitchFamily="34" charset="0"/>
                <a:ea typeface="+mj-ea"/>
                <a:cs typeface="Arial" pitchFamily="34" charset="0"/>
              </a:rPr>
              <a:t>Zdroje pro inspiraci</a:t>
            </a:r>
            <a:endParaRPr lang="cs-CZ" sz="2200" dirty="0">
              <a:solidFill>
                <a:srgbClr val="FF0000"/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Konference, přednášky, kurzy, stáže na jiných pracovištích.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schůzky nemocničních paliativních týmů.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www.paliativa.cz</a:t>
            </a: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www.paliace.cz</a:t>
            </a: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výuková videa MZ.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 Paliativní medicína, učebnice paliativní medicíny v jednotlivých oborech.</a:t>
            </a:r>
          </a:p>
          <a:p>
            <a:pPr marL="282976" indent="-272026">
              <a:spcBef>
                <a:spcPts val="830"/>
              </a:spcBef>
              <a:buFont typeface="Arial Unicode MS"/>
              <a:buChar char="■"/>
              <a:tabLst>
                <a:tab pos="282976" algn="l"/>
                <a:tab pos="283552" algn="l"/>
              </a:tabLst>
            </a:pPr>
            <a:r>
              <a:rPr lang="cs-CZ" dirty="0">
                <a:solidFill>
                  <a:srgbClr val="2D7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Věstník MZ - standardy. </a:t>
            </a:r>
          </a:p>
        </p:txBody>
      </p:sp>
      <p:pic>
        <p:nvPicPr>
          <p:cNvPr id="7" name="Picture 2" descr="R:\_Akazky\F\FNSP\2016\16033 Šablony prezentace power point\Loga SAK a JCI\Akreditovano_SAK_RGB.jpg">
            <a:extLst>
              <a:ext uri="{FF2B5EF4-FFF2-40B4-BE49-F238E27FC236}">
                <a16:creationId xmlns:a16="http://schemas.microsoft.com/office/drawing/2014/main" xmlns="" id="{42870C4A-164D-4117-9DCD-CD9D190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00392" y="267494"/>
            <a:ext cx="698551" cy="717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01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0CC82A63EF1840A66600E9F349A927" ma:contentTypeVersion="4" ma:contentTypeDescription="Vytvoří nový dokument" ma:contentTypeScope="" ma:versionID="a176700f632fcf914d5718c06d102aa0">
  <xsd:schema xmlns:xsd="http://www.w3.org/2001/XMLSchema" xmlns:xs="http://www.w3.org/2001/XMLSchema" xmlns:p="http://schemas.microsoft.com/office/2006/metadata/properties" xmlns:ns2="9bb2bd61-7a3d-4a1e-8a6f-f3e9b054d455" targetNamespace="http://schemas.microsoft.com/office/2006/metadata/properties" ma:root="true" ma:fieldsID="30d9f27fb63c7d57547fc0fd791440d9" ns2:_="">
    <xsd:import namespace="9bb2bd61-7a3d-4a1e-8a6f-f3e9b054d4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2bd61-7a3d-4a1e-8a6f-f3e9b054d4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050D083473144F9A861A001D925D24" ma:contentTypeVersion="12" ma:contentTypeDescription="Vytvoří nový dokument" ma:contentTypeScope="" ma:versionID="7ac570c1ffccb5d040b2ae0b7374cf9d">
  <xsd:schema xmlns:xsd="http://www.w3.org/2001/XMLSchema" xmlns:xs="http://www.w3.org/2001/XMLSchema" xmlns:p="http://schemas.microsoft.com/office/2006/metadata/properties" xmlns:ns2="c474cee1-b8df-49ea-ab09-ca7c786c2bfd" xmlns:ns3="32633a12-e90d-4ca1-9f47-2d17407bea11" targetNamespace="http://schemas.microsoft.com/office/2006/metadata/properties" ma:root="true" ma:fieldsID="11c20b80cd66f46618db1400aa490f2d" ns2:_="" ns3:_="">
    <xsd:import namespace="c474cee1-b8df-49ea-ab09-ca7c786c2bfd"/>
    <xsd:import namespace="32633a12-e90d-4ca1-9f47-2d17407bea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4cee1-b8df-49ea-ab09-ca7c786c2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e71aaf91-3a5c-4efb-b5c9-b306a122f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33a12-e90d-4ca1-9f47-2d17407bea1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9d235ba-e592-4fca-bee5-e862b86e9578}" ma:internalName="TaxCatchAll" ma:showField="CatchAllData" ma:web="32633a12-e90d-4ca1-9f47-2d17407bea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633a12-e90d-4ca1-9f47-2d17407bea11" xsi:nil="true"/>
    <lcf76f155ced4ddcb4097134ff3c332f xmlns="c474cee1-b8df-49ea-ab09-ca7c786c2b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F01C18-B5FC-4ABC-BA3B-8FD26F03D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b2bd61-7a3d-4a1e-8a6f-f3e9b054d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289FEB-CCDA-40EA-B510-86FCB4941D92}"/>
</file>

<file path=customXml/itemProps3.xml><?xml version="1.0" encoding="utf-8"?>
<ds:datastoreItem xmlns:ds="http://schemas.openxmlformats.org/officeDocument/2006/customXml" ds:itemID="{A15B9630-7D0F-4E61-8E1E-88EDF0B07D0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FD6455C-FCC4-4E70-ADF0-1D66627BD0E1}">
  <ds:schemaRefs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9bb2bd61-7a3d-4a1e-8a6f-f3e9b054d45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627</Words>
  <Application>Microsoft Office PowerPoint</Application>
  <PresentationFormat>Předvádění na obrazovce (16:9)</PresentationFormat>
  <Paragraphs>73</Paragraphs>
  <Slides>19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Motiv sady Office</vt:lpstr>
      <vt:lpstr>Acrobat Document</vt:lpstr>
      <vt:lpstr>Paliativní péče ve FNO a možnosti následné péče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přednášky Autor</dc:title>
  <dc:creator>Uživatel systému Windows</dc:creator>
  <cp:lastModifiedBy>Admin</cp:lastModifiedBy>
  <cp:revision>40</cp:revision>
  <dcterms:created xsi:type="dcterms:W3CDTF">2021-05-23T16:54:17Z</dcterms:created>
  <dcterms:modified xsi:type="dcterms:W3CDTF">2023-09-12T19:32:15Z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0x010100B80CC82A63EF1840A66600E9F349A927</vt:lpwstr>
  </property>
  <property fmtid="{D5CDD505-2E9C-101B-9397-08002B2CF9AE}" pid="3" name="_dlc_DocIdItemGuid">
    <vt:lpwstr>defd6f6b-5159-4a37-8f9a-2692e85a0eaa</vt:lpwstr>
  </property>
</Properties>
</file>