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6"/>
  </p:notesMasterIdLst>
  <p:handoutMasterIdLst>
    <p:handoutMasterId r:id="rId37"/>
  </p:handoutMasterIdLst>
  <p:sldIdLst>
    <p:sldId id="256" r:id="rId6"/>
    <p:sldId id="257" r:id="rId7"/>
    <p:sldId id="369" r:id="rId8"/>
    <p:sldId id="343" r:id="rId9"/>
    <p:sldId id="380" r:id="rId10"/>
    <p:sldId id="370" r:id="rId11"/>
    <p:sldId id="345" r:id="rId12"/>
    <p:sldId id="346" r:id="rId13"/>
    <p:sldId id="347" r:id="rId14"/>
    <p:sldId id="328" r:id="rId15"/>
    <p:sldId id="330" r:id="rId16"/>
    <p:sldId id="353" r:id="rId17"/>
    <p:sldId id="342" r:id="rId18"/>
    <p:sldId id="355" r:id="rId19"/>
    <p:sldId id="356" r:id="rId20"/>
    <p:sldId id="357" r:id="rId21"/>
    <p:sldId id="349" r:id="rId22"/>
    <p:sldId id="351" r:id="rId23"/>
    <p:sldId id="359" r:id="rId24"/>
    <p:sldId id="360" r:id="rId25"/>
    <p:sldId id="361" r:id="rId26"/>
    <p:sldId id="354" r:id="rId27"/>
    <p:sldId id="389" r:id="rId28"/>
    <p:sldId id="381" r:id="rId29"/>
    <p:sldId id="362" r:id="rId30"/>
    <p:sldId id="388" r:id="rId31"/>
    <p:sldId id="358" r:id="rId32"/>
    <p:sldId id="390" r:id="rId33"/>
    <p:sldId id="367" r:id="rId34"/>
    <p:sldId id="260" r:id="rId3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80" autoAdjust="0"/>
  </p:normalViewPr>
  <p:slideViewPr>
    <p:cSldViewPr>
      <p:cViewPr>
        <p:scale>
          <a:sx n="90" d="100"/>
          <a:sy n="90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6EA79-A844-4CC8-AD3F-94A8D62AF2A4}" type="datetime1">
              <a:rPr lang="cs-CZ" smtClean="0"/>
              <a:t>12.09.2023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© 2019  STÁTNÍ ÚSTAV PRO KONTROLU LÉČIV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EF29E-2275-4AD4-85BB-1A64B48EAF9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43B66-BBDC-433A-B9DB-6C3DA02FE178}" type="datetime1">
              <a:rPr lang="cs-CZ" smtClean="0"/>
              <a:t>12.09.2023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© 2019  STÁTNÍ ÚSTAV PRO KONTROLU LÉČIV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6C48-1BDB-489B-90ED-5BA449E5A48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310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666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9563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Vypadl zplnomocněný zástupce</a:t>
            </a:r>
            <a:endParaRPr lang="en-US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cs-CZ"/>
              <a:t>Název prezentace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73D43B66-BBDC-433A-B9DB-6C3DA02FE178}" type="datetime1">
              <a:rPr lang="cs-CZ" smtClean="0"/>
              <a:t>12.09.2023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cs-CZ"/>
              <a:t>© 2019  STÁTNÍ ÚSTAV PRO KONTROLU LÉČIV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DD6C48-1BDB-489B-90ED-5BA449E5A48F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736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688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0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4704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401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592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60000" y="2130425"/>
            <a:ext cx="6480000" cy="1440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60000" y="3780000"/>
            <a:ext cx="6480000" cy="180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5AEC-1318-4699-870F-72871C312C85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2020  STÁTNÍ ÚSTAV PRO KONTROLU LÉČIV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88800" y="504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A6A9-437B-4608-9F98-2EB008BEBA4F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2020  STÁTNÍ ÚSTAV PRO KONTROLU LÉČIV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88800" y="504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080000"/>
            <a:ext cx="2057400" cy="5040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080000"/>
            <a:ext cx="6019800" cy="5040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02728-5FBA-4462-A989-F47B4538BAF4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2020  STÁTNÍ ÚSTAV PRO KONTROLU LÉČIV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88800" y="504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60000" y="2130425"/>
            <a:ext cx="6480000" cy="1440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60000" y="3780000"/>
            <a:ext cx="6480000" cy="180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94C53-6213-470D-9FEE-D4D11376202E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2020  STÁTNÍ ÚSTAV PRO KONTROLU LÉČIV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88800" y="504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35983"/>
            <a:ext cx="8229600" cy="672837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2FAC-A8A2-40C1-89AD-3F68531DB406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2020  STÁTNÍ ÚSTAV PRO KONTROLU LÉČIV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88800" y="504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3DC32-E68D-49E6-83F0-43F41D60A6AE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2020  STÁTNÍ ÚSTAV PRO KONTROLU LÉČIV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88800" y="504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900" y="1128632"/>
            <a:ext cx="8242419" cy="101194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303875"/>
            <a:ext cx="4038600" cy="38895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303875"/>
            <a:ext cx="4038600" cy="38895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7A33D-2869-46C4-9516-30BFA003A639}" type="datetime1">
              <a:rPr lang="cs-CZ" smtClean="0"/>
              <a:t>12.09.2023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2020  STÁTNÍ ÚSTAV PRO KONTROLU LÉČIV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88800" y="504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80000"/>
            <a:ext cx="8229600" cy="61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49498"/>
            <a:ext cx="4040188" cy="612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618996"/>
            <a:ext cx="4040188" cy="356429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34225" y="1849498"/>
            <a:ext cx="4041775" cy="612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618996"/>
            <a:ext cx="4041775" cy="356429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4649-0EEE-437C-9221-D91435E841D7}" type="datetime1">
              <a:rPr lang="cs-CZ" smtClean="0"/>
              <a:t>12.09.2023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2020  STÁTNÍ ÚSTAV PRO KONTROLU LÉČIV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88800" y="504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33746"/>
            <a:ext cx="8229600" cy="63007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628B1-82FC-4FF8-9451-86C6B819DEF4}" type="datetime1">
              <a:rPr lang="cs-CZ" smtClean="0"/>
              <a:t>12.09.2023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2020  STÁTNÍ ÚSTAV PRO KONTROLU LÉČIV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88800" y="504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EC6E-D801-44B1-ACA9-48770A7E2FF0}" type="datetime1">
              <a:rPr lang="cs-CZ" smtClean="0"/>
              <a:t>12.09.2023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r>
              <a:rPr lang="cs-CZ"/>
              <a:t>© 2020  STÁTNÍ ÚSTAV PRO KONTROLU LÉČIV</a:t>
            </a:r>
            <a:endParaRPr lang="cs-CZ" dirty="0"/>
          </a:p>
        </p:txBody>
      </p:sp>
      <p:sp>
        <p:nvSpPr>
          <p:cNvPr id="6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88800" y="504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080000"/>
            <a:ext cx="3008313" cy="503795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80003"/>
            <a:ext cx="5111750" cy="51393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763816"/>
            <a:ext cx="3008313" cy="445549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769B3-B4E7-4DBF-9C08-4525F17489C7}" type="datetime1">
              <a:rPr lang="cs-CZ" smtClean="0"/>
              <a:t>12.09.2023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2020  STÁTNÍ ÚSTAV PRO KONTROLU LÉČIV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88800" y="504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956F-0C2C-42F3-97A4-A2568734E1E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2020  STÁTNÍ ÚSTAV PRO KONTROLU LÉČIV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88800" y="504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80002"/>
            <a:ext cx="5486400" cy="363883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D2A0-7022-4E7A-A06D-07D959801488}" type="datetime1">
              <a:rPr lang="cs-CZ" smtClean="0"/>
              <a:t>12.09.2023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2020  STÁTNÍ ÚSTAV PRO KONTROLU LÉČIV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88800" y="504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6400" y="1135983"/>
            <a:ext cx="8229600" cy="62783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891E-AF05-4B5D-A94B-E5E4BF0CC220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2020  STÁTNÍ ÚSTAV PRO KONTROLU LÉČIV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88800" y="504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080000"/>
            <a:ext cx="2057400" cy="5040000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080000"/>
            <a:ext cx="6019800" cy="5040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E9681-7FF8-453E-AC25-0A2B4B1E9FF9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2020  STÁTNÍ ÚSTAV PRO KONTROLU LÉČIV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88800" y="504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2438" y="1808820"/>
            <a:ext cx="8224361" cy="432048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88800" y="504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B0A242B4-54ED-4BED-8103-6F88AF5A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datum 8">
            <a:extLst>
              <a:ext uri="{FF2B5EF4-FFF2-40B4-BE49-F238E27FC236}">
                <a16:creationId xmlns:a16="http://schemas.microsoft.com/office/drawing/2014/main" id="{467F2761-E2A7-42FA-8CE5-FC60EA976EF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AC600AD-AF95-4763-AE34-84C8410B4B84}" type="datetime1">
              <a:rPr lang="cs-CZ" smtClean="0"/>
              <a:t>12.09.2023</a:t>
            </a:fld>
            <a:endParaRPr lang="cs-CZ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740A6FBE-ABBC-4BDF-88CD-9B76AA0ABE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cs-CZ"/>
              <a:t>© 2020  STÁTNÍ ÚSTAV PRO KONTROLU LÉČIV</a:t>
            </a:r>
            <a:endParaRPr lang="cs-CZ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63784F50-0A1F-490E-98D2-3A12530CA9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853825"/>
            <a:ext cx="4038600" cy="43396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53825"/>
            <a:ext cx="4038600" cy="433962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14DE-52C6-48A4-B3CE-86E9A9C5E0D3}" type="datetime1">
              <a:rPr lang="cs-CZ" smtClean="0"/>
              <a:t>12.09.2023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2020  STÁTNÍ ÚSTAV PRO KONTROLU LÉČIV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88800" y="504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1803" y="1826890"/>
            <a:ext cx="4040188" cy="612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41803" y="2636994"/>
            <a:ext cx="4055585" cy="358231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826890"/>
            <a:ext cx="4041775" cy="62105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655094"/>
            <a:ext cx="4041775" cy="356421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C01AC-DBB3-4D07-A753-76637F5B3F47}" type="datetime1">
              <a:rPr lang="cs-CZ" smtClean="0"/>
              <a:t>12.09.2023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2020  STÁTNÍ ÚSTAV PRO KONTROLU LÉČIV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88800" y="504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527469F8-0A16-45AF-B9EA-40ECABCDF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1366"/>
            <a:ext cx="8229600" cy="57742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C93D-C7BE-4692-8926-7733BB1EE9B7}" type="datetime1">
              <a:rPr lang="cs-CZ" smtClean="0"/>
              <a:t>12.09.2023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2020  STÁTNÍ ÚSTAV PRO KONTROLU LÉČIV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88800" y="504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F251-EE3C-40B8-89F5-7C8A586F21C7}" type="datetime1">
              <a:rPr lang="cs-CZ" smtClean="0"/>
              <a:t>12.09.2023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r>
              <a:rPr lang="cs-CZ"/>
              <a:t>© 2020  STÁTNÍ ÚSTAV PRO KONTROLU LÉČIV</a:t>
            </a:r>
            <a:endParaRPr lang="cs-CZ" dirty="0"/>
          </a:p>
        </p:txBody>
      </p:sp>
      <p:sp>
        <p:nvSpPr>
          <p:cNvPr id="6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88800" y="504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1080000"/>
            <a:ext cx="3008313" cy="63881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80003"/>
            <a:ext cx="5111750" cy="51393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898830"/>
            <a:ext cx="3008314" cy="432048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0C97C-92D4-46DE-9814-D9C374E5B418}" type="datetime1">
              <a:rPr lang="cs-CZ" smtClean="0"/>
              <a:t>12.09.2023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2020  STÁTNÍ ÚSTAV PRO KONTROLU LÉČIV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88800" y="504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80002"/>
            <a:ext cx="5486400" cy="363883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2FB0-7D7C-43E5-A7BA-7DC04DC3AFB2}" type="datetime1">
              <a:rPr lang="cs-CZ" smtClean="0"/>
              <a:t>12.09.2023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© 2020  STÁTNÍ ÚSTAV PRO KONTROLU LÉČIV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E86AA-FCC7-45ED-BAA9-A02C04DFE91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14"/>
          <p:cNvSpPr>
            <a:spLocks noGrp="1"/>
          </p:cNvSpPr>
          <p:nvPr>
            <p:ph type="body" sz="quarter" idx="13" hasCustomPrompt="1"/>
          </p:nvPr>
        </p:nvSpPr>
        <p:spPr>
          <a:xfrm>
            <a:off x="2188800" y="504000"/>
            <a:ext cx="5040000" cy="252000"/>
          </a:xfrm>
        </p:spPr>
        <p:txBody>
          <a:bodyPr wrap="none" lIns="0" tIns="0" rIns="0" bIns="0" anchor="t" anchorCtr="0">
            <a:noAutofit/>
          </a:bodyPr>
          <a:lstStyle>
            <a:lvl1pPr>
              <a:buFont typeface="Arial" pitchFamily="34" charset="0"/>
              <a:buNone/>
              <a:defRPr sz="9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NÁZEV PREZENTACE / kapitola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051366"/>
            <a:ext cx="8229600" cy="577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63815"/>
            <a:ext cx="8229600" cy="4356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 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76000" y="6356350"/>
            <a:ext cx="18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E8D54273-B11E-461A-8C34-8CE6651AD0EF}" type="datetime1">
              <a:rPr lang="cs-CZ" smtClean="0"/>
              <a:t>12.09.2023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r>
              <a:rPr lang="cs-CZ"/>
              <a:t>© 2020  STÁTNÍ ÚSTAV PRO KONTROLU LÉČIV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560000" y="540000"/>
            <a:ext cx="108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75" b="0">
                <a:solidFill>
                  <a:schemeClr val="tx1"/>
                </a:solidFill>
              </a:defRPr>
            </a:lvl1pPr>
          </a:lstStyle>
          <a:p>
            <a:fld id="{3F7E86AA-FCC7-45ED-BAA9-A02C04DFE91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 descr="SÚKL - logo modré.wm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457200" y="457202"/>
            <a:ext cx="1440000" cy="390185"/>
          </a:xfrm>
          <a:prstGeom prst="rect">
            <a:avLst/>
          </a:prstGeom>
        </p:spPr>
      </p:pic>
      <p:cxnSp>
        <p:nvCxnSpPr>
          <p:cNvPr id="9" name="Přímá spojovací čára 8"/>
          <p:cNvCxnSpPr/>
          <p:nvPr userDrawn="1"/>
        </p:nvCxnSpPr>
        <p:spPr>
          <a:xfrm>
            <a:off x="2186735" y="773705"/>
            <a:ext cx="64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/>
  <p:txStyles>
    <p:titleStyle>
      <a:lvl1pPr algn="l" defTabSz="6858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Tx/>
        <a:buBlip>
          <a:blip r:embed="rId14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64651" y="1083737"/>
            <a:ext cx="8229600" cy="6800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943835"/>
            <a:ext cx="8229600" cy="4176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 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876000" y="6356350"/>
            <a:ext cx="18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CC7AF8AE-349C-4997-86D1-76DE70EB1C6A}" type="datetime1">
              <a:rPr lang="cs-CZ" smtClean="0"/>
              <a:t>12.09.2023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r>
              <a:rPr lang="cs-CZ"/>
              <a:t>© 2020  STÁTNÍ ÚSTAV PRO KONTROLU LÉČIV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560000" y="512700"/>
            <a:ext cx="108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75" b="0">
                <a:solidFill>
                  <a:schemeClr val="bg1"/>
                </a:solidFill>
              </a:defRPr>
            </a:lvl1pPr>
          </a:lstStyle>
          <a:p>
            <a:fld id="{3F7E86AA-FCC7-45ED-BAA9-A02C04DFE91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 descr="SÚKL - logo modré.wm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57201" y="457202"/>
            <a:ext cx="1439998" cy="390185"/>
          </a:xfrm>
          <a:prstGeom prst="rect">
            <a:avLst/>
          </a:prstGeom>
        </p:spPr>
      </p:pic>
      <p:cxnSp>
        <p:nvCxnSpPr>
          <p:cNvPr id="9" name="Přímá spojovací čára 8"/>
          <p:cNvCxnSpPr/>
          <p:nvPr userDrawn="1"/>
        </p:nvCxnSpPr>
        <p:spPr>
          <a:xfrm>
            <a:off x="2186735" y="773705"/>
            <a:ext cx="648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hf sldNum="0" hdr="0"/>
  <p:txStyles>
    <p:titleStyle>
      <a:lvl1pPr algn="l" defTabSz="6858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Tx/>
        <a:buBlip>
          <a:blip r:embed="rId15"/>
        </a:buBlip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akonyprolidi.cz/cs/2021-89#f699152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kop@sukl.cz" TargetMode="External"/><Relationship Id="rId2" Type="http://schemas.openxmlformats.org/officeDocument/2006/relationships/hyperlink" Target="mailto:szp@sukl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iszp.cz/" TargetMode="External"/><Relationship Id="rId4" Type="http://schemas.openxmlformats.org/officeDocument/2006/relationships/hyperlink" Target="http://www.sukl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SÚKL - logo 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3258" y="3064382"/>
            <a:ext cx="2697485" cy="729236"/>
          </a:xfrm>
          <a:prstGeom prst="rect">
            <a:avLst/>
          </a:prstGeom>
        </p:spPr>
      </p:pic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0D85F-E235-4356-8481-E8DD8E886A70}" type="datetime1">
              <a:rPr lang="cs-CZ" smtClean="0">
                <a:solidFill>
                  <a:schemeClr val="bg1"/>
                </a:solidFill>
              </a:rPr>
              <a:t>12.09.2023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© 2023  STÁTNÍ ÚSTAV PRO KONTROLU LÉČIV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017DFE-AA05-40A1-8D69-920426769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6684"/>
            <a:ext cx="8229600" cy="35705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Označení CE a </a:t>
            </a:r>
            <a:r>
              <a:rPr lang="cs-CZ" b="1" dirty="0" err="1"/>
              <a:t>CCZ</a:t>
            </a:r>
            <a:r>
              <a:rPr lang="cs-CZ" b="1" dirty="0"/>
              <a:t> jako doklad posouzení shody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750" dirty="0"/>
          </a:p>
          <a:p>
            <a:r>
              <a:rPr lang="cs-CZ" dirty="0"/>
              <a:t>Pouze ZP s označením CE nebo </a:t>
            </a:r>
            <a:r>
              <a:rPr lang="cs-CZ" dirty="0" err="1"/>
              <a:t>CCZ</a:t>
            </a:r>
            <a:r>
              <a:rPr lang="cs-CZ" dirty="0"/>
              <a:t> mohou být dnes používány při poskytování zdravotních služeb</a:t>
            </a:r>
          </a:p>
          <a:p>
            <a:r>
              <a:rPr lang="cs-CZ" dirty="0"/>
              <a:t>Rok 1997 – NV 179/1997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Rok 2004 – vstup do EU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Např. Chirana „MADE IN </a:t>
            </a:r>
            <a:r>
              <a:rPr lang="cs-CZ" dirty="0" err="1"/>
              <a:t>CZECHOSLOVAKIA</a:t>
            </a:r>
            <a:r>
              <a:rPr lang="cs-CZ" dirty="0"/>
              <a:t>“ – tonometry, sterilizátory, </a:t>
            </a:r>
            <a:r>
              <a:rPr lang="cs-CZ" dirty="0" err="1"/>
              <a:t>stomatol</a:t>
            </a:r>
            <a:r>
              <a:rPr lang="cs-CZ" dirty="0"/>
              <a:t>. Soupravy, RTG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46E34-35E5-4C5B-8873-3A888F8D0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5CDD-1B17-482A-8451-DBE42761B1C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8CBF81-B066-4A27-B6DB-0EBB2C2E4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6440F48-3715-41B5-B9BA-DCA9EFA9D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200" b="0" dirty="0"/>
              <a:t>Průběh a výsledky kontrol osob nakládajících se ZP         14/54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DD7C797-CECA-E384-91F1-D83B20442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907" y="3993455"/>
            <a:ext cx="1320539" cy="78029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E4D3DA2-812E-1A85-8090-B973DD2BB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678" y="3993455"/>
            <a:ext cx="829232" cy="78029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28C9CCF-E435-FFF8-79F6-555168F01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1907" y="2870510"/>
            <a:ext cx="1320539" cy="82685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B857E60-4EE6-B22E-F436-3B99A2567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7678" y="2870509"/>
            <a:ext cx="1238027" cy="84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5745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46E34-35E5-4C5B-8873-3A888F8D0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5CDD-1B17-482A-8451-DBE42761B1C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8CBF81-B066-4A27-B6DB-0EBB2C2E4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6440F48-3715-41B5-B9BA-DCA9EFA9D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200" b="0" dirty="0"/>
              <a:t>Průběh a výsledky kontrol osob nakládajících se ZP         17/54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AEBAB98-3B98-6FC8-20AF-55A7B4CC9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03" y="1909724"/>
            <a:ext cx="4906652" cy="252300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598B553-877B-10E5-1F37-1E73B2E658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2433883"/>
            <a:ext cx="2733155" cy="31037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14D704A-3CBC-94E0-96FB-4B2B4F584F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900" y="4283954"/>
            <a:ext cx="1001355" cy="72701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4C1AFA7-2DA6-9CA1-BF1B-D32EBBDF33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560" y="3429000"/>
            <a:ext cx="548687" cy="397799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2EA582A0-D35E-2021-C1F7-435017B2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0686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55D20A-9F4F-4D09-AC65-D75D7AFA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00" y="998744"/>
            <a:ext cx="8229600" cy="765071"/>
          </a:xfrm>
        </p:spPr>
        <p:txBody>
          <a:bodyPr>
            <a:normAutofit fontScale="90000"/>
          </a:bodyPr>
          <a:lstStyle/>
          <a:p>
            <a:r>
              <a:rPr lang="cs-CZ" dirty="0"/>
              <a:t>§ 39 Povinnosti poskytovatele zdravotních služeb při používání prostředku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08E13E-4FD2-4F60-9374-2929821A7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400" y="1545770"/>
            <a:ext cx="8229600" cy="4952535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cs-CZ" b="1" i="0" dirty="0">
                <a:effectLst/>
                <a:latin typeface="Arial" panose="020B0604020202020204" pitchFamily="34" charset="0"/>
              </a:rPr>
              <a:t>(1</a:t>
            </a:r>
            <a:r>
              <a:rPr lang="cs-CZ" sz="2800" b="1" i="0" dirty="0">
                <a:effectLst/>
                <a:latin typeface="Arial" panose="020B0604020202020204" pitchFamily="34" charset="0"/>
              </a:rPr>
              <a:t>)</a:t>
            </a:r>
            <a:r>
              <a:rPr lang="cs-CZ" sz="2800" b="0" i="0" dirty="0">
                <a:effectLst/>
                <a:latin typeface="Arial" panose="020B0604020202020204" pitchFamily="34" charset="0"/>
              </a:rPr>
              <a:t> Poskytovatel zdravotních služeb je povinen zajistit, aby</a:t>
            </a:r>
          </a:p>
          <a:p>
            <a:pPr marL="300038" lvl="1" indent="0" algn="just">
              <a:buNone/>
            </a:pPr>
            <a:r>
              <a:rPr lang="cs-CZ" sz="2500" b="1" i="0" dirty="0">
                <a:effectLst/>
                <a:latin typeface="Arial" panose="020B0604020202020204" pitchFamily="34" charset="0"/>
              </a:rPr>
              <a:t>a)</a:t>
            </a:r>
            <a:r>
              <a:rPr lang="cs-CZ" sz="2500" b="0" i="0" dirty="0">
                <a:effectLst/>
                <a:latin typeface="Arial" panose="020B0604020202020204" pitchFamily="34" charset="0"/>
              </a:rPr>
              <a:t> byl prostředek </a:t>
            </a:r>
            <a:r>
              <a:rPr lang="cs-CZ" sz="2500" b="1" i="0" dirty="0">
                <a:effectLst/>
                <a:latin typeface="Arial" panose="020B0604020202020204" pitchFamily="34" charset="0"/>
              </a:rPr>
              <a:t>používán v souladu s pokyny výrobce</a:t>
            </a:r>
            <a:r>
              <a:rPr lang="cs-CZ" sz="2500" b="0" i="0" dirty="0">
                <a:effectLst/>
                <a:latin typeface="Arial" panose="020B0604020202020204" pitchFamily="34" charset="0"/>
              </a:rPr>
              <a:t>,</a:t>
            </a:r>
          </a:p>
          <a:p>
            <a:pPr marL="300038" lvl="1" indent="0" algn="just">
              <a:buNone/>
            </a:pPr>
            <a:r>
              <a:rPr lang="cs-CZ" sz="2500" b="1" i="0" dirty="0">
                <a:effectLst/>
                <a:latin typeface="Arial" panose="020B0604020202020204" pitchFamily="34" charset="0"/>
              </a:rPr>
              <a:t>b)</a:t>
            </a:r>
            <a:r>
              <a:rPr lang="cs-CZ" sz="2500" b="0" i="0" dirty="0">
                <a:effectLst/>
                <a:latin typeface="Arial" panose="020B0604020202020204" pitchFamily="34" charset="0"/>
              </a:rPr>
              <a:t> prostředek s měřicí funkcí byl provozován v souladu s požadavky </a:t>
            </a:r>
            <a:r>
              <a:rPr lang="cs-CZ" sz="2500" b="1" i="0" dirty="0">
                <a:effectLst/>
                <a:latin typeface="Arial" panose="020B0604020202020204" pitchFamily="34" charset="0"/>
              </a:rPr>
              <a:t>jiného právního předpisu </a:t>
            </a:r>
            <a:r>
              <a:rPr lang="cs-CZ" sz="2500" b="0" i="0" dirty="0">
                <a:effectLst/>
                <a:latin typeface="Arial" panose="020B0604020202020204" pitchFamily="34" charset="0"/>
              </a:rPr>
              <a:t>upravujícího oblast metrologie,</a:t>
            </a:r>
          </a:p>
          <a:p>
            <a:pPr marL="300038" lvl="1" indent="0" algn="just">
              <a:buNone/>
            </a:pPr>
            <a:r>
              <a:rPr lang="cs-CZ" sz="2500" b="1" i="0" dirty="0">
                <a:effectLst/>
                <a:latin typeface="Arial" panose="020B0604020202020204" pitchFamily="34" charset="0"/>
              </a:rPr>
              <a:t>c)</a:t>
            </a:r>
            <a:r>
              <a:rPr lang="cs-CZ" sz="2500" b="0" i="0" dirty="0">
                <a:effectLst/>
                <a:latin typeface="Arial" panose="020B0604020202020204" pitchFamily="34" charset="0"/>
              </a:rPr>
              <a:t> </a:t>
            </a:r>
            <a:r>
              <a:rPr lang="cs-CZ" sz="2500" i="0" dirty="0">
                <a:effectLst/>
                <a:latin typeface="Arial" panose="020B0604020202020204" pitchFamily="34" charset="0"/>
              </a:rPr>
              <a:t>osoba poskytující zdravotní služby byla poučena o nutnosti přesvědčit se před každým použitím prostředku o jeho řádném technickém stavu, funkčnosti a možnosti bezpečného použití, pokud takové ověření prostředku přichází v úvahu; tento požadavek se přiměřeně vztahuje i na příslušenství, programové vybavení a další výrobek, u něhož se předpokládá interakce s daným prostředkem,</a:t>
            </a:r>
          </a:p>
          <a:p>
            <a:pPr marL="300038" lvl="1" indent="0" algn="just">
              <a:buNone/>
            </a:pPr>
            <a:r>
              <a:rPr lang="cs-CZ" sz="2500" b="1" i="0" dirty="0">
                <a:effectLst/>
                <a:latin typeface="Arial" panose="020B0604020202020204" pitchFamily="34" charset="0"/>
              </a:rPr>
              <a:t>d)</a:t>
            </a:r>
            <a:r>
              <a:rPr lang="cs-CZ" sz="2500" b="0" i="0" dirty="0">
                <a:effectLst/>
                <a:latin typeface="Arial" panose="020B0604020202020204" pitchFamily="34" charset="0"/>
              </a:rPr>
              <a:t> </a:t>
            </a:r>
            <a:r>
              <a:rPr lang="cs-CZ" sz="2500" b="1" i="0" dirty="0">
                <a:effectLst/>
                <a:latin typeface="Arial" panose="020B0604020202020204" pitchFamily="34" charset="0"/>
              </a:rPr>
              <a:t>byla dodržována správná skladovací praxe</a:t>
            </a:r>
            <a:r>
              <a:rPr lang="cs-CZ" sz="2500" b="0" i="0" dirty="0">
                <a:effectLst/>
                <a:latin typeface="Arial" panose="020B0604020202020204" pitchFamily="34" charset="0"/>
              </a:rPr>
              <a:t>,</a:t>
            </a:r>
          </a:p>
          <a:p>
            <a:pPr marL="300038" lvl="1" indent="0" algn="just">
              <a:buNone/>
            </a:pPr>
            <a:r>
              <a:rPr lang="cs-CZ" sz="2500" b="1" i="0" dirty="0">
                <a:effectLst/>
                <a:latin typeface="Arial" panose="020B0604020202020204" pitchFamily="34" charset="0"/>
              </a:rPr>
              <a:t>e)</a:t>
            </a:r>
            <a:r>
              <a:rPr lang="cs-CZ" sz="2500" b="0" i="0" dirty="0">
                <a:effectLst/>
                <a:latin typeface="Arial" panose="020B0604020202020204" pitchFamily="34" charset="0"/>
              </a:rPr>
              <a:t> </a:t>
            </a:r>
            <a:r>
              <a:rPr lang="cs-CZ" sz="2500" b="1" i="0" dirty="0">
                <a:effectLst/>
                <a:latin typeface="Arial" panose="020B0604020202020204" pitchFamily="34" charset="0"/>
              </a:rPr>
              <a:t>servis prostředku byl prováděn v souladu s tímto zákonem,</a:t>
            </a:r>
            <a:r>
              <a:rPr lang="cs-CZ" sz="2500" b="0" i="0" dirty="0">
                <a:effectLst/>
                <a:latin typeface="Arial" panose="020B0604020202020204" pitchFamily="34" charset="0"/>
              </a:rPr>
              <a:t>,</a:t>
            </a:r>
          </a:p>
          <a:p>
            <a:pPr marL="300038" lvl="1" indent="0" algn="just">
              <a:buNone/>
            </a:pPr>
            <a:r>
              <a:rPr lang="cs-CZ" sz="2500" b="1" i="0" dirty="0">
                <a:effectLst/>
                <a:latin typeface="Arial" panose="020B0604020202020204" pitchFamily="34" charset="0"/>
              </a:rPr>
              <a:t>f)</a:t>
            </a:r>
            <a:r>
              <a:rPr lang="cs-CZ" sz="2500" b="0" i="0" dirty="0">
                <a:effectLst/>
                <a:latin typeface="Arial" panose="020B0604020202020204" pitchFamily="34" charset="0"/>
              </a:rPr>
              <a:t> v případě, že mu byl výrobcem předán prostředek na zakázku pro použití při poskytování zdravotních služeb konkrétnímu pacientovi, poskytl tomuto </a:t>
            </a:r>
            <a:r>
              <a:rPr lang="cs-CZ" sz="2500" b="1" i="0" dirty="0">
                <a:effectLst/>
                <a:latin typeface="Arial" panose="020B0604020202020204" pitchFamily="34" charset="0"/>
              </a:rPr>
              <a:t>pacientovi prohlášení výrobce k prostředku na zakázku</a:t>
            </a:r>
            <a:r>
              <a:rPr lang="cs-CZ" sz="2500" b="0" i="0" dirty="0">
                <a:effectLst/>
                <a:latin typeface="Arial" panose="020B0604020202020204" pitchFamily="34" charset="0"/>
              </a:rPr>
              <a:t> uvedené v příloze č. XIII bodu 1 nařízení o zdravotnických prostředcích, které výrobce k prostředku přiložil, a</a:t>
            </a:r>
          </a:p>
          <a:p>
            <a:pPr marL="300038" lvl="1" indent="0" algn="just">
              <a:buNone/>
            </a:pPr>
            <a:r>
              <a:rPr lang="cs-CZ" sz="2500" b="1" i="0" dirty="0">
                <a:effectLst/>
                <a:latin typeface="Arial" panose="020B0604020202020204" pitchFamily="34" charset="0"/>
              </a:rPr>
              <a:t>g)</a:t>
            </a:r>
            <a:r>
              <a:rPr lang="cs-CZ" sz="2500" b="0" i="0" dirty="0">
                <a:effectLst/>
                <a:latin typeface="Arial" panose="020B0604020202020204" pitchFamily="34" charset="0"/>
              </a:rPr>
              <a:t> bylo provedeno bezpečnostní nápravné opatření v terénu stanovené výrobcem s cílem odstranit nebo omezit rizika závažné nežádoucí příhody spojené se zdravotnickým prostředkem dodaným na trh.</a:t>
            </a:r>
          </a:p>
          <a:p>
            <a:pPr marL="300038" lvl="1" indent="0" algn="just">
              <a:buNone/>
            </a:pPr>
            <a:endParaRPr lang="cs-CZ" sz="2500" b="0" i="0" dirty="0"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800" b="1" i="0" dirty="0">
                <a:effectLst/>
                <a:latin typeface="Arial" panose="020B0604020202020204" pitchFamily="34" charset="0"/>
              </a:rPr>
              <a:t>(2)</a:t>
            </a:r>
            <a:r>
              <a:rPr lang="cs-CZ" sz="2800" b="0" i="0" dirty="0">
                <a:effectLst/>
                <a:latin typeface="Arial" panose="020B0604020202020204" pitchFamily="34" charset="0"/>
              </a:rPr>
              <a:t> Poskytovatel zdravotních služeb nesmí používat prostředek při poskytování zdravotních služeb, jestliže se jedná o případy uvedené v § 38 odst. 1. Dále nesmí poskytovatel zdravotních služeb používat prostředek při poskytování zdravotních služeb v případě, že nemá k dispozici návod k použití v českém jazyce; to neplatí, pokud se jedná o zdravotnický prostředek rizikové třídy I nebo </a:t>
            </a:r>
            <a:r>
              <a:rPr lang="cs-CZ" sz="2800" b="0" i="0" dirty="0" err="1">
                <a:effectLst/>
                <a:latin typeface="Arial" panose="020B0604020202020204" pitchFamily="34" charset="0"/>
              </a:rPr>
              <a:t>IIa</a:t>
            </a:r>
            <a:r>
              <a:rPr lang="cs-CZ" sz="2800" b="0" i="0" dirty="0">
                <a:effectLst/>
                <a:latin typeface="Arial" panose="020B0604020202020204" pitchFamily="34" charset="0"/>
              </a:rPr>
              <a:t> nebo diagnostický zdravotnický prostředek in vitro, u něhož výrobce stanovil, že návod není třeba pro bezpečné používání prostředku.</a:t>
            </a:r>
          </a:p>
          <a:p>
            <a:pPr marL="0" indent="0" algn="just">
              <a:buNone/>
            </a:pPr>
            <a:endParaRPr lang="cs-CZ" sz="2800" b="0" i="0" dirty="0"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800" b="1" i="0" dirty="0">
                <a:effectLst/>
                <a:latin typeface="Arial" panose="020B0604020202020204" pitchFamily="34" charset="0"/>
              </a:rPr>
              <a:t>(3)</a:t>
            </a:r>
            <a:r>
              <a:rPr lang="cs-CZ" sz="2800" b="0" i="0" dirty="0">
                <a:effectLst/>
                <a:latin typeface="Arial" panose="020B0604020202020204" pitchFamily="34" charset="0"/>
              </a:rPr>
              <a:t> Pokud je při poskytování zdravotních služeb použit prostředek rizikové třídy </a:t>
            </a:r>
            <a:r>
              <a:rPr lang="cs-CZ" sz="2800" b="1" i="0" dirty="0" err="1">
                <a:effectLst/>
                <a:latin typeface="Arial" panose="020B0604020202020204" pitchFamily="34" charset="0"/>
              </a:rPr>
              <a:t>IIb</a:t>
            </a:r>
            <a:r>
              <a:rPr lang="cs-CZ" sz="2800" b="1" i="0" dirty="0">
                <a:effectLst/>
                <a:latin typeface="Arial" panose="020B0604020202020204" pitchFamily="34" charset="0"/>
              </a:rPr>
              <a:t> nebo III</a:t>
            </a:r>
            <a:r>
              <a:rPr lang="cs-CZ" sz="2800" b="0" i="0" dirty="0">
                <a:effectLst/>
                <a:latin typeface="Arial" panose="020B0604020202020204" pitchFamily="34" charset="0"/>
              </a:rPr>
              <a:t>, je poskytovatel zdravotních služeb povinen provést o tom záznam ve </a:t>
            </a:r>
            <a:r>
              <a:rPr lang="cs-CZ" sz="2800" b="1" i="0" dirty="0">
                <a:effectLst/>
                <a:latin typeface="Arial" panose="020B0604020202020204" pitchFamily="34" charset="0"/>
              </a:rPr>
              <a:t>zdravotnické dokumentaci vedené o pacientovi</a:t>
            </a:r>
            <a:r>
              <a:rPr lang="cs-CZ" sz="28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cs-CZ" sz="2800" b="0" i="0" dirty="0"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800" b="1" i="0" dirty="0">
                <a:effectLst/>
                <a:latin typeface="Arial" panose="020B0604020202020204" pitchFamily="34" charset="0"/>
              </a:rPr>
              <a:t>(4)</a:t>
            </a:r>
            <a:r>
              <a:rPr lang="cs-CZ" sz="2800" b="0" i="0" dirty="0">
                <a:effectLst/>
                <a:latin typeface="Arial" panose="020B0604020202020204" pitchFamily="34" charset="0"/>
              </a:rPr>
              <a:t>  Poskytovatel zdravotních služeb je povinen uchovávat jedinečnou identifikaci prostředků, s výjimkou zdravotnických prostředků rizikové třídy I a diagnostických zdravotnických prostředků in vitro rizikové třídy A, které mu byly dodány. Tyto informace jsou poskytovatelé zdravotních služeb povinni na vyžádání předložit Ústavu.</a:t>
            </a:r>
          </a:p>
          <a:p>
            <a:pPr marL="0" indent="0" algn="just">
              <a:buNone/>
            </a:pPr>
            <a:endParaRPr lang="cs-CZ" sz="2800" b="0" i="0" dirty="0"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800" b="1" i="0" dirty="0">
                <a:effectLst/>
                <a:latin typeface="Arial" panose="020B0604020202020204" pitchFamily="34" charset="0"/>
              </a:rPr>
              <a:t>(5)</a:t>
            </a:r>
            <a:r>
              <a:rPr lang="cs-CZ" sz="2800" b="0" i="0" dirty="0">
                <a:effectLst/>
                <a:latin typeface="Arial" panose="020B0604020202020204" pitchFamily="34" charset="0"/>
              </a:rPr>
              <a:t> Poskytovatel zdravotních služeb je povinen vést dokumentaci používaných prostředků,</a:t>
            </a:r>
          </a:p>
          <a:p>
            <a:pPr marL="300038" lvl="1" indent="0" algn="just">
              <a:buNone/>
            </a:pPr>
            <a:r>
              <a:rPr lang="cs-CZ" sz="2500" b="1" i="0" dirty="0">
                <a:effectLst/>
                <a:latin typeface="Arial" panose="020B0604020202020204" pitchFamily="34" charset="0"/>
              </a:rPr>
              <a:t>a)</a:t>
            </a:r>
            <a:r>
              <a:rPr lang="cs-CZ" sz="2500" b="0" i="0" dirty="0">
                <a:effectLst/>
                <a:latin typeface="Arial" panose="020B0604020202020204" pitchFamily="34" charset="0"/>
              </a:rPr>
              <a:t> u kterých musí být prováděna instruktáž,</a:t>
            </a:r>
          </a:p>
          <a:p>
            <a:pPr marL="300038" lvl="1" indent="0" algn="just">
              <a:buNone/>
            </a:pPr>
            <a:r>
              <a:rPr lang="cs-CZ" sz="2500" b="1" i="0" dirty="0">
                <a:effectLst/>
                <a:latin typeface="Arial" panose="020B0604020202020204" pitchFamily="34" charset="0"/>
              </a:rPr>
              <a:t>b)</a:t>
            </a:r>
            <a:r>
              <a:rPr lang="cs-CZ" sz="2500" b="0" i="0" dirty="0">
                <a:effectLst/>
                <a:latin typeface="Arial" panose="020B0604020202020204" pitchFamily="34" charset="0"/>
              </a:rPr>
              <a:t> u kterých musí být prováděna bezpečnostně technická kontrola, nebo</a:t>
            </a:r>
          </a:p>
          <a:p>
            <a:pPr marL="300038" lvl="1" indent="0" algn="just">
              <a:buNone/>
            </a:pPr>
            <a:r>
              <a:rPr lang="cs-CZ" sz="2500" b="1" i="0" dirty="0">
                <a:effectLst/>
                <a:latin typeface="Arial" panose="020B0604020202020204" pitchFamily="34" charset="0"/>
              </a:rPr>
              <a:t>c)</a:t>
            </a:r>
            <a:r>
              <a:rPr lang="cs-CZ" sz="2500" b="0" i="0" dirty="0">
                <a:effectLst/>
                <a:latin typeface="Arial" panose="020B0604020202020204" pitchFamily="34" charset="0"/>
              </a:rPr>
              <a:t> které jsou právním předpisem upravujícím oblast metrologie označeny jako pracovní měřidla stanovená</a:t>
            </a:r>
            <a:r>
              <a:rPr lang="cs-CZ" sz="2500" b="1" i="0" u="none" strike="noStrike" baseline="30000" dirty="0">
                <a:solidFill>
                  <a:srgbClr val="0000FF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</a:t>
            </a:r>
            <a:r>
              <a:rPr lang="cs-CZ" sz="2500" b="1" i="0" u="none" strike="noStrike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cs-CZ" sz="25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marL="300038" lvl="1" indent="0" algn="just">
              <a:buNone/>
            </a:pPr>
            <a:endParaRPr lang="cs-CZ" sz="2500" b="0" i="0" dirty="0"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2800" b="1" i="0" dirty="0">
                <a:effectLst/>
                <a:latin typeface="Arial" panose="020B0604020202020204" pitchFamily="34" charset="0"/>
              </a:rPr>
              <a:t>(6)</a:t>
            </a:r>
            <a:r>
              <a:rPr lang="cs-CZ" sz="2800" b="0" i="0" dirty="0">
                <a:effectLst/>
                <a:latin typeface="Arial" panose="020B0604020202020204" pitchFamily="34" charset="0"/>
              </a:rPr>
              <a:t> Obsah dokumentace používaných prostředků podle odstavce 5 stanoví prováděcí právní předpis.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847A11-C909-4D5E-ACEB-6557E18D5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956F-0C2C-42F3-97A4-A2568734E1E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2406BF-8468-4C49-93DF-02169C0A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000" y="6464158"/>
            <a:ext cx="2895600" cy="365125"/>
          </a:xfrm>
        </p:spPr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8D763DA-AEAF-4BC4-9ACF-A6CF854C92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529831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46E34-35E5-4C5B-8873-3A888F8D0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5CDD-1B17-482A-8451-DBE42761B1C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8CBF81-B066-4A27-B6DB-0EBB2C2E4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6440F48-3715-41B5-B9BA-DCA9EFA9D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200" b="0" dirty="0"/>
              <a:t>Průběh a výsledky kontrol osob nakládajících se ZP         30/54</a:t>
            </a:r>
          </a:p>
        </p:txBody>
      </p:sp>
      <p:pic>
        <p:nvPicPr>
          <p:cNvPr id="10" name="Obrázek 9" descr="Obsah obrázku text, účtenka&#10;&#10;Popis byl vytvořen automaticky">
            <a:extLst>
              <a:ext uri="{FF2B5EF4-FFF2-40B4-BE49-F238E27FC236}">
                <a16:creationId xmlns:a16="http://schemas.microsoft.com/office/drawing/2014/main" id="{2C124644-D872-3842-B556-CE4A242381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02" y="2408670"/>
            <a:ext cx="2654124" cy="1308052"/>
          </a:xfrm>
          <a:prstGeom prst="rect">
            <a:avLst/>
          </a:prstGeom>
        </p:spPr>
      </p:pic>
      <p:pic>
        <p:nvPicPr>
          <p:cNvPr id="12" name="Obrázek 11" descr="Obsah obrázku text, účtenka, snímek obrazovky&#10;&#10;Popis byl vytvořen automaticky">
            <a:extLst>
              <a:ext uri="{FF2B5EF4-FFF2-40B4-BE49-F238E27FC236}">
                <a16:creationId xmlns:a16="http://schemas.microsoft.com/office/drawing/2014/main" id="{EBBA8E16-C329-E768-4D07-9977659C20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02" y="3814789"/>
            <a:ext cx="2654125" cy="1005722"/>
          </a:xfrm>
          <a:prstGeom prst="rect">
            <a:avLst/>
          </a:prstGeom>
        </p:spPr>
      </p:pic>
      <p:pic>
        <p:nvPicPr>
          <p:cNvPr id="14" name="Obrázek 13" descr="Obsah obrázku text, účtenka&#10;&#10;Popis byl vytvořen automaticky">
            <a:extLst>
              <a:ext uri="{FF2B5EF4-FFF2-40B4-BE49-F238E27FC236}">
                <a16:creationId xmlns:a16="http://schemas.microsoft.com/office/drawing/2014/main" id="{97BDC0D9-28AB-91D8-E70A-EC5CA00876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29" y="1873892"/>
            <a:ext cx="3329342" cy="3655804"/>
          </a:xfrm>
          <a:prstGeom prst="rect">
            <a:avLst/>
          </a:prstGeom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0EC2041D-925B-B72A-2651-E5AB2BBDA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3009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2F55BA-4220-4DE3-BB85-3A7017711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7 vyhlášky 377/2022 Sb.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73DAA8-A593-4CD5-860C-667B12793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63815"/>
            <a:ext cx="8390275" cy="459018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3800" b="1" dirty="0"/>
              <a:t>Obsah dokumentace používaných prostředků</a:t>
            </a:r>
          </a:p>
          <a:p>
            <a:pPr marL="0" indent="0">
              <a:buNone/>
            </a:pPr>
            <a:r>
              <a:rPr lang="cs-CZ" sz="3800" b="1" dirty="0"/>
              <a:t>(K provedení § 39 odst. 6 zákona)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3500" dirty="0"/>
              <a:t>Dokumentace používaných prostředků, u kterých musí být prováděna instruktáž, prostředků, u kterých musí být na základě stanovení výrobce prováděna bezpečnostně technická kontrola, a prostředků, které jsou právním předpisem2) upravujícím oblast metrologie označeny jako pracovní měřidla stanovená, obsahuje</a:t>
            </a:r>
          </a:p>
          <a:p>
            <a:pPr marL="0" indent="0">
              <a:buNone/>
            </a:pPr>
            <a:endParaRPr lang="cs-CZ" sz="2500" dirty="0"/>
          </a:p>
          <a:p>
            <a:pPr marL="0" indent="0">
              <a:buNone/>
            </a:pPr>
            <a:r>
              <a:rPr lang="cs-CZ" sz="3500" dirty="0"/>
              <a:t>a) obchodní název prostředku,</a:t>
            </a:r>
          </a:p>
          <a:p>
            <a:pPr marL="0" indent="0">
              <a:buNone/>
            </a:pPr>
            <a:endParaRPr lang="cs-CZ" sz="2500" dirty="0"/>
          </a:p>
          <a:p>
            <a:pPr marL="0" indent="0">
              <a:buNone/>
            </a:pPr>
            <a:r>
              <a:rPr lang="cs-CZ" sz="3500" dirty="0"/>
              <a:t>b) doplněk názvu označující model prostředku, pokud existuje,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3500" dirty="0"/>
              <a:t>c) jedinečnou identifikaci prostředku; nebyla-li prostředku přidělena, tak identifikaci prostředku uvedením čísla šarže nebo sériového čísla prostředku, před kterým jsou uvedena slova „ČÍSLO ŠARŽE“ nebo „SÉRIOVÉ ČÍSLO“ nebo případně rovnocenný symbol,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3500" dirty="0"/>
              <a:t>d) označení rizikové třídy prostředku,</a:t>
            </a:r>
          </a:p>
          <a:p>
            <a:pPr marL="0" indent="0">
              <a:buNone/>
            </a:pPr>
            <a:endParaRPr lang="cs-CZ" sz="2200" dirty="0"/>
          </a:p>
          <a:p>
            <a:pPr marL="0" indent="0">
              <a:buNone/>
            </a:pPr>
            <a:r>
              <a:rPr lang="cs-CZ" sz="3500" dirty="0"/>
              <a:t>e) jméno nebo název výrobce,</a:t>
            </a:r>
          </a:p>
          <a:p>
            <a:pPr marL="0" indent="0">
              <a:buNone/>
            </a:pPr>
            <a:endParaRPr lang="cs-CZ" sz="2500" dirty="0"/>
          </a:p>
          <a:p>
            <a:pPr marL="0" indent="0">
              <a:buNone/>
            </a:pPr>
            <a:r>
              <a:rPr lang="cs-CZ" sz="3500" dirty="0"/>
              <a:t>f) jméno nebo název distributora, nebyl-li prostředek dodán přímo výrobcem,</a:t>
            </a:r>
          </a:p>
          <a:p>
            <a:pPr marL="0" indent="0">
              <a:buNone/>
            </a:pPr>
            <a:endParaRPr lang="cs-CZ" sz="2500" dirty="0"/>
          </a:p>
          <a:p>
            <a:pPr marL="0" indent="0">
              <a:buNone/>
            </a:pPr>
            <a:r>
              <a:rPr lang="cs-CZ" sz="3500" dirty="0"/>
              <a:t>g) datum uvedení prostředku do provozu </a:t>
            </a:r>
          </a:p>
          <a:p>
            <a:pPr marL="0" indent="0">
              <a:buNone/>
            </a:pPr>
            <a:endParaRPr lang="cs-CZ" sz="2500" dirty="0"/>
          </a:p>
          <a:p>
            <a:pPr marL="0" indent="0">
              <a:buNone/>
            </a:pPr>
            <a:r>
              <a:rPr lang="cs-CZ" sz="3500" dirty="0"/>
              <a:t>h) a záznam o provedených instruktážích, bezpečnostně technických kontrolách, opravách a revizích prostředku.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4B6C2F-F168-4A63-98CB-9A0D254E1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956F-0C2C-42F3-97A4-A2568734E1E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7E0D5C-E53F-4D69-A50E-DE3FF1B25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20541B1-7FD5-40AD-85C6-BFCC3FBD35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43715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DF31AA-88A2-4AFC-9722-5FAA91AFE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§ 40 Informace pro uživatele prostředku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FA4210-2D2F-4380-B9AA-DDFAD1591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arenBoth"/>
            </a:pPr>
            <a:r>
              <a:rPr lang="cs-CZ" sz="1600" dirty="0"/>
              <a:t>Poskytovatel zdravotních služeb je povinen zajistit, aby osobě poskytující zdravotní služby prostřednictvím prostředku byly dostupné veškeré informace z návodu k použití v českém jazyce; povinnost zajištění dostupnosti návodu k použití neplatí u zdravotnického prostředku rizikové třídy I nebo </a:t>
            </a:r>
            <a:r>
              <a:rPr lang="cs-CZ" sz="1600" dirty="0" err="1"/>
              <a:t>IIa</a:t>
            </a:r>
            <a:r>
              <a:rPr lang="cs-CZ" sz="1600" dirty="0"/>
              <a:t> nebo diagnostického zdravotnického prostředku in vitro, u něhož výrobce stanovil, že tento návod není třeba pro bezpečné používání prostředku.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(2) Poskytovatel zdravotních služeb, který zavedl </a:t>
            </a:r>
            <a:r>
              <a:rPr lang="cs-CZ" sz="1600" dirty="0" err="1"/>
              <a:t>implantabilní</a:t>
            </a:r>
            <a:r>
              <a:rPr lang="cs-CZ" sz="1600" dirty="0"/>
              <a:t> prostředek, je povinen pacientovi, jemuž byl tento zdravotnický prostředek zaveden, popřípadě jeho zákonnému zástupci nebo opatrovníkovi prokazatelně poskytnout kartu s informacemi o implantátu, na níž je uvedena totožnost pacienta, a informace uvedené v čl. 18 nařízení o zdravotnických prostředcích jakýmkoliv prokazatelným způsobem, který umožní pacientovi k daným informacím rychlý přístup. Informace musí být v českém jazyce.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(3) Povinnost uvedená v odstavci 2 se </a:t>
            </a:r>
            <a:r>
              <a:rPr lang="cs-CZ" sz="1600" b="1" dirty="0"/>
              <a:t>nevztahuje</a:t>
            </a:r>
            <a:r>
              <a:rPr lang="cs-CZ" sz="1600" dirty="0"/>
              <a:t> na prostředky uvedené </a:t>
            </a:r>
            <a:r>
              <a:rPr lang="cs-CZ" sz="1600" b="1" dirty="0"/>
              <a:t>v čl. 18 odst. 3 </a:t>
            </a:r>
            <a:r>
              <a:rPr lang="cs-CZ" sz="1600" dirty="0"/>
              <a:t>nařízení o zdravotnických prostředcích.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D4B5EC-E83A-437F-BFCB-BD35D52B3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956F-0C2C-42F3-97A4-A2568734E1E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A8B840-9758-4058-9CEF-A946C35D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779B41D-611D-4BC0-9E6E-83FE4EFD64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86036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7E2676-AF4A-4B7B-AA83-A9B817324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§ 41 Instruktáž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10D59C-0FD7-46D8-868E-FA1786B4C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(1) Poskytovatel zdravotních služeb je povinen zajistit, aby prostředek, </a:t>
            </a:r>
            <a:r>
              <a:rPr lang="cs-CZ" b="1" dirty="0"/>
              <a:t>u něhož to stanovil výrobce v návodu k použití</a:t>
            </a:r>
            <a:r>
              <a:rPr lang="cs-CZ" dirty="0"/>
              <a:t>, používala nebo obsluhovala při poskytování zdravotních služeb pouze osoba, která</a:t>
            </a:r>
          </a:p>
          <a:p>
            <a:pPr marL="0" indent="0">
              <a:buNone/>
            </a:pPr>
            <a:endParaRPr lang="cs-CZ" dirty="0"/>
          </a:p>
          <a:p>
            <a:pPr marL="300038" lvl="1" indent="0">
              <a:buNone/>
            </a:pPr>
            <a:r>
              <a:rPr lang="cs-CZ" dirty="0"/>
              <a:t>a) absolvovala instruktáž k příslušnému prostředku provedenou v souladu s příslušným návodem k použití, </a:t>
            </a:r>
          </a:p>
          <a:p>
            <a:pPr marL="300038" lvl="1" indent="0">
              <a:buNone/>
            </a:pPr>
            <a:endParaRPr lang="cs-CZ" dirty="0"/>
          </a:p>
          <a:p>
            <a:pPr marL="300038" lvl="1" indent="0">
              <a:buNone/>
            </a:pPr>
            <a:r>
              <a:rPr lang="cs-CZ" dirty="0"/>
              <a:t>b) a byla seznámena s riziky spojenými s používáním uvedeného prostředku.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(2) Instruktáž podle odstavce 1 písm. a) může provádět pouze</a:t>
            </a:r>
          </a:p>
          <a:p>
            <a:pPr marL="0" indent="0">
              <a:buNone/>
            </a:pPr>
            <a:endParaRPr lang="cs-CZ" b="1" dirty="0"/>
          </a:p>
          <a:p>
            <a:pPr marL="300038" lvl="1" indent="0">
              <a:buNone/>
            </a:pPr>
            <a:r>
              <a:rPr lang="cs-CZ" b="1" dirty="0"/>
              <a:t>a) výrobce nebo osoba jím pověřená</a:t>
            </a:r>
            <a:r>
              <a:rPr lang="cs-CZ" dirty="0"/>
              <a:t>,</a:t>
            </a:r>
          </a:p>
          <a:p>
            <a:pPr marL="300038" lvl="1" indent="0">
              <a:buNone/>
            </a:pPr>
            <a:r>
              <a:rPr lang="cs-CZ" dirty="0"/>
              <a:t>b) osoba, která byla proškolena osobou, která byla výrobcem pověřena k provádění takových školení, nebo</a:t>
            </a:r>
          </a:p>
          <a:p>
            <a:pPr marL="300038" lvl="1" indent="0">
              <a:buNone/>
            </a:pPr>
            <a:r>
              <a:rPr lang="cs-CZ" dirty="0"/>
              <a:t>c) osoba, která absolvovala instruktáž od osoby uvedené v písmenu a) nebo b) a má v používání daného prostředku alespoň dvouletou praxi, pokud si výrobce nevyhradí jinak.</a:t>
            </a:r>
          </a:p>
          <a:p>
            <a:pPr marL="300038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(3) Poskytovatel zdravotních služeb je povinen vést a uchovávat informace o všech provedených instruktážích. Tyto informace je povinen uchovávat po celou dobu používání prostředku </a:t>
            </a:r>
            <a:r>
              <a:rPr lang="cs-CZ" b="1" dirty="0"/>
              <a:t>a po dobu 1</a:t>
            </a:r>
            <a:r>
              <a:rPr lang="cs-CZ" dirty="0"/>
              <a:t> roku ode dne vyřazení prostředku z používání.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(4) V případě instruktáže podle odstavce 2 je možné u prostředku, jehož výrobce již zanikl, nahradit poučení výrobcem poučením osobou, která má v používání daného typu prostředku nejméně tříletou praxi.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3EA6A4-3FD6-4147-A530-7FF1140E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956F-0C2C-42F3-97A4-A2568734E1E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8C503C-028A-42A1-AA12-C4EB41378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5B0465A-64E6-4CAA-A7A0-CDEE92D239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99298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017DFE-AA05-40A1-8D69-920426769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6684"/>
            <a:ext cx="8229600" cy="35705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Povinnost provedení instruktáže</a:t>
            </a:r>
          </a:p>
          <a:p>
            <a:pPr lvl="1"/>
            <a:r>
              <a:rPr lang="cs-CZ" dirty="0"/>
              <a:t>pokud ji VYR definoval (POZOR na SZM) – často není explicitně definována</a:t>
            </a:r>
          </a:p>
          <a:p>
            <a:pPr lvl="1"/>
            <a:r>
              <a:rPr lang="cs-CZ" dirty="0"/>
              <a:t>primární instruktáž pro uživatele/zaměstnance pro nový ZP</a:t>
            </a:r>
          </a:p>
          <a:p>
            <a:pPr lvl="1"/>
            <a:r>
              <a:rPr lang="cs-CZ" dirty="0"/>
              <a:t>následná instruktáž pro nové uživatele/zaměstnance</a:t>
            </a:r>
          </a:p>
          <a:p>
            <a:pPr lvl="1"/>
            <a:r>
              <a:rPr lang="cs-CZ" dirty="0"/>
              <a:t>příp. opakovaná instruktáž (v případě potřeby např. při nedostatečných znalostech či dovednostech)</a:t>
            </a:r>
          </a:p>
          <a:p>
            <a:r>
              <a:rPr lang="cs-CZ" dirty="0"/>
              <a:t>Instruktáž může provádět pouze</a:t>
            </a:r>
          </a:p>
          <a:p>
            <a:pPr lvl="1"/>
            <a:r>
              <a:rPr lang="cs-CZ" dirty="0"/>
              <a:t>VYR nebo jím pověřené osoby + osoby proškolené pověřenými osobami + osoby proškolené vyjmenovanými osobami, pokud mají min. 2 roky praxe s daným ZP a pokud si VYR nevyhradí jinak </a:t>
            </a:r>
          </a:p>
          <a:p>
            <a:pPr lvl="1"/>
            <a:r>
              <a:rPr lang="cs-CZ" dirty="0"/>
              <a:t>nejčastěji obchodní zástupce dodavatele (DIS/DOV/VYR)</a:t>
            </a:r>
          </a:p>
          <a:p>
            <a:pPr lvl="1"/>
            <a:r>
              <a:rPr lang="cs-CZ" dirty="0"/>
              <a:t>musí se prokázat platným certifikátem pro provádění INS pro daný ZP</a:t>
            </a:r>
          </a:p>
          <a:p>
            <a:r>
              <a:rPr lang="cs-CZ" dirty="0"/>
              <a:t>Protokol o instruktáži – čtěte a kontrolujte!!!</a:t>
            </a:r>
          </a:p>
          <a:p>
            <a:pPr lvl="1"/>
            <a:r>
              <a:rPr lang="cs-CZ" dirty="0"/>
              <a:t>doporučené minimum: jméno POS + jméno školitele + název ZP (ne na SN!), základní rozsah školení, datum + prezenční listina účastníků s jejich podpisy</a:t>
            </a:r>
          </a:p>
          <a:p>
            <a:pPr lvl="1"/>
            <a:r>
              <a:rPr lang="cs-CZ" dirty="0"/>
              <a:t>uchovávání po celou dobu používání prostředku + 1 rok po jeho vyřazení z používání 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135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46E34-35E5-4C5B-8873-3A888F8D0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5CDD-1B17-482A-8451-DBE42761B1C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8CBF81-B066-4A27-B6DB-0EBB2C2E4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6440F48-3715-41B5-B9BA-DCA9EFA9D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200" b="0" dirty="0"/>
              <a:t>Průběh a výsledky kontrol osob nakládajících se ZP         35/54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4CE2A22E-3FF2-A405-F439-BD467C0D2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4196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8DBB33-0870-47C3-BCE8-544137F5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5502"/>
            <a:ext cx="8229600" cy="303429"/>
          </a:xfrm>
        </p:spPr>
        <p:txBody>
          <a:bodyPr>
            <a:normAutofit fontScale="90000"/>
          </a:bodyPr>
          <a:lstStyle/>
          <a:p>
            <a:pPr algn="r"/>
            <a:r>
              <a:rPr lang="cs-CZ" sz="15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Problém 9/12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017DFE-AA05-40A1-8D69-920426769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6684"/>
            <a:ext cx="8229600" cy="3570569"/>
          </a:xfrm>
        </p:spPr>
        <p:txBody>
          <a:bodyPr>
            <a:normAutofit/>
          </a:bodyPr>
          <a:lstStyle/>
          <a:p>
            <a:r>
              <a:rPr lang="cs-CZ" dirty="0"/>
              <a:t>„Management instruktáží“ jde za POS</a:t>
            </a:r>
          </a:p>
          <a:p>
            <a:pPr lvl="1"/>
            <a:r>
              <a:rPr lang="cs-CZ" dirty="0"/>
              <a:t>není podstatný název dokumentu, ale jeho obsah</a:t>
            </a:r>
          </a:p>
          <a:p>
            <a:pPr lvl="1"/>
            <a:r>
              <a:rPr lang="cs-CZ" dirty="0"/>
              <a:t>Záznam o instruktáži / Protokol o proškolení / Dokument o seznámení</a:t>
            </a:r>
          </a:p>
          <a:p>
            <a:pPr lvl="2"/>
            <a:r>
              <a:rPr lang="cs-CZ" dirty="0"/>
              <a:t>??? „Školitel prohlašuje, že je oprávněn…“</a:t>
            </a:r>
          </a:p>
          <a:p>
            <a:pPr lvl="2"/>
            <a:r>
              <a:rPr lang="cs-CZ" dirty="0"/>
              <a:t>!!! musí se prokázat platným certifikátem pro provádění INS pro daný ZP</a:t>
            </a:r>
          </a:p>
          <a:p>
            <a:pPr lvl="2"/>
            <a:r>
              <a:rPr lang="cs-CZ" dirty="0"/>
              <a:t>??? „POS/Zaměstnavatel prohlašuje, že všichni jeho zaměstnanci účastnící se školení mají dostatečné vědomosti a dovednosti…“</a:t>
            </a:r>
          </a:p>
          <a:p>
            <a:r>
              <a:rPr lang="cs-CZ" dirty="0"/>
              <a:t>Možnost efektivní motivace zaměstnance</a:t>
            </a:r>
          </a:p>
          <a:p>
            <a:pPr lvl="1"/>
            <a:r>
              <a:rPr lang="cs-CZ" dirty="0"/>
              <a:t>minimalizace formalismu = eliminace potenciálních chyb</a:t>
            </a:r>
          </a:p>
          <a:p>
            <a:pPr lvl="1"/>
            <a:r>
              <a:rPr lang="cs-CZ" dirty="0"/>
              <a:t>vs. formalizace postupů v rámci </a:t>
            </a:r>
            <a:r>
              <a:rPr lang="cs-CZ" dirty="0" err="1"/>
              <a:t>QM</a:t>
            </a:r>
            <a:endParaRPr lang="cs-CZ" dirty="0"/>
          </a:p>
          <a:p>
            <a:pPr marL="0" indent="0" algn="just">
              <a:spcBef>
                <a:spcPts val="0"/>
              </a:spcBef>
              <a:buNone/>
            </a:pPr>
            <a:endParaRPr lang="cs-CZ" sz="135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46E34-35E5-4C5B-8873-3A888F8D0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5CDD-1B17-482A-8451-DBE42761B1C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8CBF81-B066-4A27-B6DB-0EBB2C2E4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6440F48-3715-41B5-B9BA-DCA9EFA9D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200" b="0" dirty="0"/>
              <a:t>Průběh a výsledky kontrol osob nakládajících se ZP         36/54</a:t>
            </a:r>
          </a:p>
        </p:txBody>
      </p:sp>
    </p:spTree>
    <p:extLst>
      <p:ext uri="{BB962C8B-B14F-4D97-AF65-F5344CB8AC3E}">
        <p14:creationId xmlns:p14="http://schemas.microsoft.com/office/powerpoint/2010/main" val="289771783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BF5669-4189-4F55-A908-CFBCCD686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Servis a BTK zdravotnických prostředků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2BDECA-97E3-46A4-836B-B5776AF98B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§§ 44, 45, 46 a 47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49BF2A-5CDD-4233-8736-86836CAF5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5AEC-1318-4699-870F-72871C312C85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A8908B-A624-4F48-87EB-7169F650B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686C4B1-D146-47E7-886D-83FA37E25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07082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200" cap="all" dirty="0">
                <a:solidFill>
                  <a:schemeClr val="bg1"/>
                </a:solidFill>
              </a:rPr>
              <a:t>Povinnosti poskytovatelů</a:t>
            </a:r>
          </a:p>
        </p:txBody>
      </p:sp>
      <p:sp>
        <p:nvSpPr>
          <p:cNvPr id="15" name="Podnadpis 1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800" dirty="0">
                <a:solidFill>
                  <a:schemeClr val="bg1"/>
                </a:solidFill>
              </a:rPr>
              <a:t>Ing. Martin Tulis</a:t>
            </a:r>
          </a:p>
          <a:p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EA6F-3D0A-413A-A3C0-B1B20E9F317E}" type="datetime1">
              <a:rPr lang="cs-CZ" smtClean="0"/>
              <a:t>12.09.2023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6DEA67-561C-4183-8A79-0D1DCE2B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44 Obecná ustanovení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9588CA-8D15-4164-98AB-483C13A66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340" y="1763815"/>
            <a:ext cx="8229600" cy="43561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(1) Servisem se rozumí provádění bezpečnostně technických kontrol a oprav prostředku v souladu s pokyny výrobce, tímto zákonem a jinými právními předpisy. Oprava a bezpečnostně technická kontrola prostředku na zakázku se nepovažuje za servis podle tohoto zákona.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(2) Servis prostředku, s výjimkou prostředků rizikové třídy I a diagnostických zdravotnických prostředků in vitro třídy A, může vykonávat pouze ohlášená osoba, to neplatí v případě postupu podle odstavce 3. Jde-li o prostředek s měřicí funkcí, musí být jeho servis vykonáván v souladu s jiným právním předpisem upravujícím oblast metrologie.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(3) V případě, kdy výrobce prokazatelně stanovil, že servis prostředku může provést pouze jím pověřená osoba, která nepůsobí na území České republiky, se na takto pověřenou osobu požadavky podle § 45 odst. 4 a 5 a § 46 odst. 2 a 3 nevztahují.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(4) Poskytovatel zdravotních služeb je povinen uchovávat dokumentaci o provedení servisu podle odstavce 3 v českém, slovenském nebo anglickém jazyce po celou dobu používání prostředku, a dále po dobu 1 roku ode dne vyřazení prostředku z používání.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BB4374-798A-4BE2-B860-2C0D123E9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956F-0C2C-42F3-97A4-A2568734E1E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E57391-BABB-4A42-A39A-3756505C4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716158E-E58B-4B28-AB89-C6C65B6DC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30218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4079C-4FDF-495A-9EBC-20E6751B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45 Bezpečnostně technická kontrola prostředku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959C90-5A76-4E6E-8EB8-8A9DB0C8E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(3) Bezpečnostně technická kontrola se provádí u prostředku s ohledem na jeho zatřídění do rizikové třídy v rozsahu a </a:t>
            </a:r>
            <a:r>
              <a:rPr lang="cs-CZ" b="1" dirty="0"/>
              <a:t>četnosti stanovené výrobcem</a:t>
            </a:r>
            <a:r>
              <a:rPr lang="cs-CZ" dirty="0"/>
              <a:t>. </a:t>
            </a:r>
            <a:r>
              <a:rPr lang="cs-CZ" b="1" dirty="0"/>
              <a:t>Pokud výrobce nestanoví </a:t>
            </a:r>
            <a:r>
              <a:rPr lang="cs-CZ" dirty="0"/>
              <a:t>četnost bezpečnostně technické kontroly u prostředku, který je elektrickým zařízením, provádí se bezpečnostně technická kontrola minimálně </a:t>
            </a:r>
            <a:r>
              <a:rPr lang="cs-CZ" b="1" dirty="0"/>
              <a:t>každé 2 roky</a:t>
            </a:r>
            <a:r>
              <a:rPr lang="cs-CZ" dirty="0"/>
              <a:t>. </a:t>
            </a:r>
            <a:r>
              <a:rPr lang="cs-CZ" b="1" dirty="0"/>
              <a:t>Tato kontrola musí být provedena nejpozději v kalendářním měsíci, v jehož průběhu uplyne lhůta pro její provedení.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(5) Po provedení bezpečnostně technické kontroly musí osoba provádějící servis zajistit, aby pracovník provádějící bezpečnostně technickou kontrolu o této kontrole pořídil a podepsal záznam. V případě, že je bezpečnostně technická kontrola prováděna osobou uvedenou v odstavci 4 písm. b) bodu 5, podepisuje záznam i osoba provádějící přímý dohled. </a:t>
            </a:r>
            <a:r>
              <a:rPr lang="cs-CZ" b="1" dirty="0"/>
              <a:t>Poskytovatel zdravotních služeb je povinen tento záznam uchovávat po celou dobu používání prostředku, a dále po dobu 1 roku ode dne vyřazení prostředku z používání.</a:t>
            </a:r>
          </a:p>
          <a:p>
            <a:pPr marL="0" indent="0">
              <a:buNone/>
            </a:pPr>
            <a:r>
              <a:rPr lang="cs-CZ" dirty="0"/>
              <a:t>(6) Pokud není výrobcem stanoveno jinak, požadavky stanovené na pracovníky provádějící bezpečnostně technickou kontrolu se </a:t>
            </a:r>
            <a:r>
              <a:rPr lang="cs-CZ" b="1" dirty="0"/>
              <a:t>nevztahují</a:t>
            </a:r>
            <a:r>
              <a:rPr lang="cs-CZ" dirty="0"/>
              <a:t> na bezpečnostně technickou kontrolu prováděnou u prostředku </a:t>
            </a:r>
            <a:r>
              <a:rPr lang="cs-CZ" b="1" dirty="0"/>
              <a:t>rizikové třídy I bez měřicí funkce nebo u prostředku rizikové třídy I, který není elektrickým zařízením.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4EE350-B3F6-4193-B20A-7D56D3B8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956F-0C2C-42F3-97A4-A2568734E1E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D789DB-1446-4258-AA46-B93175554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B5CC005-125E-47A1-858C-658F9DEF1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4378900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017DFE-AA05-40A1-8D69-920426769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6684"/>
            <a:ext cx="8229600" cy="35705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Povinnost řádně provádět servis (bezpečnostně technické kontroly + opravy + revize)</a:t>
            </a:r>
          </a:p>
          <a:p>
            <a:pPr lvl="1"/>
            <a:r>
              <a:rPr lang="cs-CZ" dirty="0"/>
              <a:t>pravidla pro servis definuje VYR nebo patřičné právní předpisy</a:t>
            </a:r>
          </a:p>
          <a:p>
            <a:pPr lvl="1"/>
            <a:r>
              <a:rPr lang="cs-CZ" dirty="0"/>
              <a:t>součástí BTK je také elektrická kontrola, jedná-li se o elektrický prostředek</a:t>
            </a:r>
          </a:p>
          <a:p>
            <a:pPr lvl="1"/>
            <a:r>
              <a:rPr lang="cs-CZ" dirty="0"/>
              <a:t>elektrickým zařízením je takový ZP, který může způsobit ohrožení života, zdraví nebo majetku el. proudem</a:t>
            </a:r>
          </a:p>
          <a:p>
            <a:pPr lvl="1"/>
            <a:r>
              <a:rPr lang="cs-CZ" dirty="0"/>
              <a:t>rozsah a četnost BTK stanoví VYR, pokud ji nestanovil, pak u elektrických prostředků min. každé 2 roky</a:t>
            </a:r>
          </a:p>
          <a:p>
            <a:r>
              <a:rPr lang="cs-CZ" dirty="0"/>
              <a:t>BTK/servis může provádět pouze</a:t>
            </a:r>
          </a:p>
          <a:p>
            <a:pPr lvl="1"/>
            <a:r>
              <a:rPr lang="cs-CZ" dirty="0"/>
              <a:t>VYR nebo jím pověřené osoby + osoby proškolené pověřenými osobami</a:t>
            </a:r>
          </a:p>
          <a:p>
            <a:pPr lvl="1"/>
            <a:r>
              <a:rPr lang="cs-CZ" dirty="0"/>
              <a:t>nejčastěji servisní technici dodavatele (DIS/DOV/VYR)</a:t>
            </a:r>
          </a:p>
          <a:p>
            <a:pPr lvl="1"/>
            <a:r>
              <a:rPr lang="cs-CZ" dirty="0"/>
              <a:t>musí se prokázat platným certifikátem pro provádění SER/BTK pro daný druh ZP</a:t>
            </a:r>
          </a:p>
          <a:p>
            <a:pPr lvl="1"/>
            <a:r>
              <a:rPr lang="cs-CZ" dirty="0"/>
              <a:t>osoby provádějící servis = osoby ohlášené v registru SÚKL (kromě rizikové třídy I) – www.rzpro.cz</a:t>
            </a:r>
          </a:p>
          <a:p>
            <a:r>
              <a:rPr lang="cs-CZ" dirty="0"/>
              <a:t>Protokol o BTK/servisu – čtěte a kontrolujte!!!</a:t>
            </a:r>
          </a:p>
          <a:p>
            <a:pPr lvl="1"/>
            <a:r>
              <a:rPr lang="cs-CZ" dirty="0"/>
              <a:t>jméno POS + jméno SER + název ZP (musí být na SN!), rozsah BTK, výsledek BTK, datum, podpis</a:t>
            </a:r>
          </a:p>
          <a:p>
            <a:pPr lvl="1"/>
            <a:r>
              <a:rPr lang="cs-CZ" dirty="0"/>
              <a:t>protokol může být v ČJ, AJ nebo slovenštině</a:t>
            </a:r>
          </a:p>
          <a:p>
            <a:pPr lvl="1"/>
            <a:r>
              <a:rPr lang="cs-CZ" dirty="0"/>
              <a:t>uchovávání po celou dobu používání prostředku + 1 rok po jeho vyřazení z používání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46E34-35E5-4C5B-8873-3A888F8D0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5CDD-1B17-482A-8451-DBE42761B1C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8CBF81-B066-4A27-B6DB-0EBB2C2E4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6440F48-3715-41B5-B9BA-DCA9EFA9D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200" b="0" dirty="0"/>
              <a:t>Průběh a výsledky kontrol osob nakládajících se ZP         38/54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62287424-E539-4D73-1CB5-6DB9A6A2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2625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017DFE-AA05-40A1-8D69-920426769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6684"/>
            <a:ext cx="8229600" cy="35705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Uživatelská údržba</a:t>
            </a:r>
          </a:p>
          <a:p>
            <a:pPr marL="0" indent="0" algn="just">
              <a:spcBef>
                <a:spcPts val="0"/>
              </a:spcBef>
              <a:buNone/>
            </a:pPr>
            <a:endParaRPr lang="cs-CZ" sz="750" b="1" dirty="0"/>
          </a:p>
          <a:p>
            <a:pPr marL="0" indent="0" algn="just">
              <a:spcBef>
                <a:spcPts val="0"/>
              </a:spcBef>
              <a:buNone/>
            </a:pPr>
            <a:r>
              <a:rPr lang="cs-CZ" b="1" dirty="0"/>
              <a:t>Záznam o uživatelské údržbě</a:t>
            </a:r>
          </a:p>
          <a:p>
            <a:pPr lvl="1"/>
            <a:r>
              <a:rPr lang="cs-CZ" dirty="0"/>
              <a:t>pokud VYR vyžaduje (např. pro zachování záruky, pro kontrolu nastavení, funkčnosti, příslušenství atp.)</a:t>
            </a:r>
          </a:p>
          <a:p>
            <a:pPr lvl="1"/>
            <a:r>
              <a:rPr lang="cs-CZ" dirty="0"/>
              <a:t>denní / týdenní / měsíční / čtvrtletní / roční údržba – nezaměňovat s BTK</a:t>
            </a:r>
          </a:p>
          <a:p>
            <a:pPr lvl="1"/>
            <a:r>
              <a:rPr lang="cs-CZ" dirty="0"/>
              <a:t>v požadované periodě a v definovaném rozsahu provádí obsluha/zaměstnanec POS</a:t>
            </a:r>
          </a:p>
          <a:p>
            <a:pPr lvl="1"/>
            <a:r>
              <a:rPr lang="cs-CZ" dirty="0"/>
              <a:t>např. defibrilátor – výkon, RTG – provozní stálost, BIO/HEM analyzátory – kalibrace</a:t>
            </a:r>
          </a:p>
          <a:p>
            <a:r>
              <a:rPr lang="cs-CZ" dirty="0"/>
              <a:t>Protokol o uživatelské údržbě</a:t>
            </a:r>
          </a:p>
          <a:p>
            <a:pPr lvl="1"/>
            <a:r>
              <a:rPr lang="cs-CZ" dirty="0"/>
              <a:t>např. formou provozního deníku/knihy apod.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46E34-35E5-4C5B-8873-3A888F8D0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5CDD-1B17-482A-8451-DBE42761B1C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8CBF81-B066-4A27-B6DB-0EBB2C2E4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6440F48-3715-41B5-B9BA-DCA9EFA9D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200" b="0" dirty="0"/>
              <a:t>Průběh a výsledky kontrol osob nakládajících se ZP         39/54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06366715-2751-01DC-9133-8E05B653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6519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E4079C-4FDF-495A-9EBC-20E6751B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45 Bezpečnostně technická kontrola prostředku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959C90-5A76-4E6E-8EB8-8A9DB0C8E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(6) Pokud není výrobcem stanoveno jinak, požadavky stanovené na pracovníky provádějící bezpečnostně technickou kontrolu se nevztahují na bezpečnostně technickou kontrolu prováděnou u prostředku rizikové třídy I bez měřicí funkce nebo u prostředku rizikové třídy I, který není elektrickým zařízením.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800" dirty="0"/>
              <a:t>(7) V případě bezpečnostně technické kontroly je možné u prostředku, jehož výrobce již zanikl, nahradit proškolení podle odstavce 4 písm. a) proškolením osobou, která má nejméně pětiletou praxi v provádění servisu daného typu prostředku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4EE350-B3F6-4193-B20A-7D56D3B8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956F-0C2C-42F3-97A4-A2568734E1E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D789DB-1446-4258-AA46-B93175554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B5CC005-125E-47A1-858C-658F9DEF1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39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B8A002-B20F-439F-95B8-3D39C4F6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46 Oprava prostředku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7413F5-7A54-4B1A-9987-23C825F98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(3) Po provedení opravy musí osoba provádějící servis zajistit, aby pracovník provádějící opravu přezkoušel bezpečnost a funkčnost prostředku a o opravě a přezkoušení pořídil a podepsal záznam. V případě, že je oprava prováděna osobou uvedenou v odstavci 2 písm. b) bodu 5, podepisuje záznam i osoba provádějící přímý dohled. </a:t>
            </a:r>
            <a:r>
              <a:rPr lang="cs-CZ" b="1" dirty="0"/>
              <a:t>Poskytovatel zdravotních služeb je povinen tento záznam uchovávat po celou dobu používání prostředku, a dále po dobu 1 roku ode dne vyřazení prostředku z používání.</a:t>
            </a:r>
          </a:p>
          <a:p>
            <a:pPr marL="0" indent="0">
              <a:buNone/>
            </a:pPr>
            <a:r>
              <a:rPr lang="cs-CZ" dirty="0"/>
              <a:t>(4) Pokud není výrobcem stanoveno jinak, požadavky stanovené na pracovníky zajišťující opravu se nevztahují na opravy prováděné u prostředku rizikové třídy I bez měřicí funkce nebo u prostředku rizikové třídy I, který není elektrickým zařízením.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66D666-4620-490C-B1D5-C178C14AE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956F-0C2C-42F3-97A4-A2568734E1E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0B4051-0038-4562-BC98-6E795750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A378491-7966-4A6A-A493-41209A1A26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07269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B8A002-B20F-439F-95B8-3D39C4F6B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46 Oprava prostředku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7413F5-7A54-4B1A-9987-23C825F98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(5) V případě opravy je možné u prostředku, jehož výrobce již zanikl, nahradit proškolení podle odstavce 2 písm. a) proškolením osobou, která má nejméně pětiletou praxi v provádění servisu daného typu prostředku.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66D666-4620-490C-B1D5-C178C14AE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956F-0C2C-42F3-97A4-A2568734E1E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0B4051-0038-4562-BC98-6E7957502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A378491-7966-4A6A-A493-41209A1A26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400323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F05DFE-C3BB-4995-A00C-41F626C8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§ 50 Povinnosti poskytovatele zdravotních služeb v rámci </a:t>
            </a:r>
            <a:r>
              <a:rPr lang="cs-CZ" dirty="0" err="1"/>
              <a:t>vigilance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134559-A8F5-4432-9A27-1FD1117AE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(1) Poskytovatel zdravotních služeb, u kterého došlo k podezření na závažnou nežádoucí příhodu prostředku, je povinen</a:t>
            </a:r>
          </a:p>
          <a:p>
            <a:pPr marL="300038" lvl="1" indent="0">
              <a:buNone/>
            </a:pPr>
            <a:r>
              <a:rPr lang="cs-CZ" sz="1900" dirty="0"/>
              <a:t>a) činit veškerá potřebná opatření s cílem minimalizovat negativní dopady vzniklé příhody,</a:t>
            </a:r>
          </a:p>
          <a:p>
            <a:pPr marL="757238" lvl="1" indent="-457200">
              <a:buAutoNum type="alphaLcParenR"/>
            </a:pPr>
            <a:endParaRPr lang="cs-CZ" sz="1900" dirty="0"/>
          </a:p>
          <a:p>
            <a:pPr marL="300038" lvl="1" indent="0">
              <a:buNone/>
            </a:pPr>
            <a:r>
              <a:rPr lang="cs-CZ" sz="1900" dirty="0"/>
              <a:t>b) zpřístupnit výrobci a Ústavu prostředek, u něhož došlo k podezření na nežádoucí příhodu, včetně veškeré dokumentace pro účely kontroly a zjištění příčin vzniklé příhody a</a:t>
            </a:r>
          </a:p>
          <a:p>
            <a:pPr marL="300038" lvl="1" indent="0">
              <a:buNone/>
            </a:pPr>
            <a:endParaRPr lang="cs-CZ" sz="1900" dirty="0"/>
          </a:p>
          <a:p>
            <a:pPr marL="300038" lvl="1" indent="0">
              <a:buNone/>
            </a:pPr>
            <a:r>
              <a:rPr lang="cs-CZ" sz="1900" dirty="0"/>
              <a:t>c) poskytovat výrobci a Ústavu veškerou potřebnou součinnost a informace za účelem zjištění příčin vzniklé příhody.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(2) Poskytovatel zdravotních služeb, který nabyl podezření, že došlo k závažné nežádoucí příhodě s následkem újmy na zdraví nebo smrti pacienta, je povinen uchovávat ve zdravotnické dokumentaci vedené o pacientovi tuto skutečnost včetně záznamu o tom, kdy bylo podezření na závažnou nežádoucí příhodu ohlášeno Ústavu.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D313FA-F703-46A3-A3DA-7A26D7789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956F-0C2C-42F3-97A4-A2568734E1E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554C5B-5E2C-4C46-831E-7C52F6C9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FC64656-8216-4F4F-89AF-918A0ADEF7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54266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DD6967CA-B2F5-341B-1875-EBA3E9D2A0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12342"/>
            <a:ext cx="3794728" cy="293094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38DBB33-0870-47C3-BCE8-544137F5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05502"/>
            <a:ext cx="8229600" cy="303429"/>
          </a:xfrm>
        </p:spPr>
        <p:txBody>
          <a:bodyPr>
            <a:normAutofit fontScale="90000"/>
          </a:bodyPr>
          <a:lstStyle/>
          <a:p>
            <a:pPr algn="r"/>
            <a:r>
              <a:rPr lang="cs-CZ" sz="15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Problém 8/12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F46E34-35E5-4C5B-8873-3A888F8D0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5CDD-1B17-482A-8451-DBE42761B1C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8CBF81-B066-4A27-B6DB-0EBB2C2E4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6440F48-3715-41B5-B9BA-DCA9EFA9D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sz="1200" b="0" dirty="0"/>
              <a:t>Průběh a výsledky kontrol osob nakládajících se ZP         33/54</a:t>
            </a:r>
          </a:p>
        </p:txBody>
      </p:sp>
      <p:pic>
        <p:nvPicPr>
          <p:cNvPr id="10" name="Obrázek 9" descr="Obsah obrázku text&#10;&#10;Popis byl vytvořen automaticky">
            <a:extLst>
              <a:ext uri="{FF2B5EF4-FFF2-40B4-BE49-F238E27FC236}">
                <a16:creationId xmlns:a16="http://schemas.microsoft.com/office/drawing/2014/main" id="{D2DF4303-E8F9-075A-106A-92D5D82421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37" y="2114719"/>
            <a:ext cx="4514579" cy="34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7296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417BD-C9A7-4181-B16C-C3A32071C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94FA54-4FCD-43DC-AB98-396127185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>
              <a:hlinkClick r:id="rId2"/>
            </a:endParaRPr>
          </a:p>
          <a:p>
            <a:pPr marL="0" indent="0" algn="ctr">
              <a:buNone/>
            </a:pPr>
            <a:r>
              <a:rPr lang="cs-CZ" sz="2800" dirty="0">
                <a:hlinkClick r:id="rId2"/>
              </a:rPr>
              <a:t>szp@sukl.cz</a:t>
            </a:r>
            <a:endParaRPr lang="cs-CZ" sz="2800" dirty="0"/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r>
              <a:rPr lang="cs-CZ" sz="2800" dirty="0">
                <a:hlinkClick r:id="rId3"/>
              </a:rPr>
              <a:t>kon@sukl.cz</a:t>
            </a:r>
            <a:endParaRPr lang="cs-CZ" sz="2800" dirty="0"/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r>
              <a:rPr lang="cs-CZ" sz="2800" dirty="0">
                <a:hlinkClick r:id="rId4"/>
              </a:rPr>
              <a:t>www.sukl.cz</a:t>
            </a:r>
            <a:endParaRPr lang="cs-CZ" sz="2800" dirty="0"/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r>
              <a:rPr lang="cs-CZ" sz="2800" dirty="0">
                <a:hlinkClick r:id="rId5"/>
              </a:rPr>
              <a:t>www.niszp.cz</a:t>
            </a:r>
            <a:r>
              <a:rPr lang="cs-CZ" sz="2800" dirty="0"/>
              <a:t>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F4CCD3-3DFD-4154-BD8F-CD81FFED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956F-0C2C-42F3-97A4-A2568734E1E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931EB3-FAA8-4730-BD59-B39D07DD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45F542-99FC-433C-A14A-0490F6D152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77725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4F8004-586A-4F8D-B3D4-EB289096F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Legislativa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A6D808-FD65-4805-B7E7-02C4C3C17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956F-0C2C-42F3-97A4-A2568734E1E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696101-491B-4684-98C8-E9721BF3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3EFA400-2E31-4F8F-AE97-B3E2DB475D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Oddělení kontroly zdravotnických prostředků a odborných posudků</a:t>
            </a:r>
          </a:p>
          <a:p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C96059BB-457B-418E-B2D0-343ADD2B83F4}"/>
              </a:ext>
            </a:extLst>
          </p:cNvPr>
          <p:cNvSpPr/>
          <p:nvPr/>
        </p:nvSpPr>
        <p:spPr>
          <a:xfrm>
            <a:off x="440610" y="1718810"/>
            <a:ext cx="7944412" cy="38547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defTabSz="6858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dirty="0">
                <a:solidFill>
                  <a:schemeClr val="tx1"/>
                </a:solidFill>
              </a:rPr>
              <a:t>Nařízení Evropského parlamentu a Rady (EU) 2017/745 ze dne 5. dubna 2017 o zdravotnických prostředcích, změně směrnice 2001/83/ES, nařízení (ES) č. 178/2002 a nařízení (ES) č. 1223/2009 a o zrušení směrnic Rady 90/385/EHS a 93/42/EHS </a:t>
            </a:r>
          </a:p>
          <a:p>
            <a:pPr defTabSz="685800">
              <a:lnSpc>
                <a:spcPct val="80000"/>
              </a:lnSpc>
              <a:spcBef>
                <a:spcPct val="20000"/>
              </a:spcBef>
            </a:pPr>
            <a:endParaRPr lang="cs-CZ" dirty="0">
              <a:solidFill>
                <a:schemeClr val="tx1"/>
              </a:solidFill>
            </a:endParaRPr>
          </a:p>
          <a:p>
            <a:pPr marL="257175" indent="-257175" defTabSz="6858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dirty="0">
                <a:solidFill>
                  <a:schemeClr val="tx1"/>
                </a:solidFill>
              </a:rPr>
              <a:t>Nařízení Evropského parlamentu a Rady (EU) 2017/746 ze dne 5. dubna 2017 o diagnostických zdravotnických prostředcích in vitro a o zrušení směrnice 98/79/ES a rozhodnutí Komise 2010/227/EU (účinné od 26. 5. 2022)</a:t>
            </a:r>
          </a:p>
          <a:p>
            <a:pPr marL="257175" indent="-257175" defTabSz="6858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</a:pPr>
            <a:endParaRPr lang="cs-CZ" dirty="0">
              <a:solidFill>
                <a:schemeClr val="tx1"/>
              </a:solidFill>
            </a:endParaRPr>
          </a:p>
          <a:p>
            <a:pPr marL="257175" indent="-257175" defTabSz="6858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dirty="0">
                <a:solidFill>
                  <a:schemeClr val="tx1"/>
                </a:solidFill>
              </a:rPr>
              <a:t>Zákon č. 375/2022 Sb. o zdravotnických prostředcích a diagnostických zdravotnických prostředcích in vitro</a:t>
            </a:r>
          </a:p>
          <a:p>
            <a:pPr defTabSz="685800">
              <a:lnSpc>
                <a:spcPct val="80000"/>
              </a:lnSpc>
              <a:spcBef>
                <a:spcPct val="20000"/>
              </a:spcBef>
            </a:pPr>
            <a:endParaRPr lang="cs-CZ" dirty="0">
              <a:solidFill>
                <a:schemeClr val="tx1"/>
              </a:solidFill>
            </a:endParaRPr>
          </a:p>
          <a:p>
            <a:pPr marL="257175" indent="-257175" defTabSz="685800">
              <a:lnSpc>
                <a:spcPct val="8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cs-CZ" dirty="0">
                <a:solidFill>
                  <a:schemeClr val="tx1"/>
                </a:solidFill>
              </a:rPr>
              <a:t>Vyhláška č. 377/2022 Sb. vyhláška o provedení některých ustanovení zákona o zdravotnických prostředcích a diagnostických zdravotnických prostředcích in vitro</a:t>
            </a:r>
            <a:endParaRPr lang="cs-CZ" sz="1500" dirty="0">
              <a:solidFill>
                <a:schemeClr val="tx1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4E73FD53-22A8-4886-9042-2A42DFB72433}"/>
              </a:ext>
            </a:extLst>
          </p:cNvPr>
          <p:cNvSpPr txBox="1"/>
          <p:nvPr/>
        </p:nvSpPr>
        <p:spPr>
          <a:xfrm>
            <a:off x="8479168" y="2756969"/>
            <a:ext cx="71133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3200" b="1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ZP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3200" b="1" baseline="30000" dirty="0">
                <a:solidFill>
                  <a:srgbClr val="FF0000"/>
                </a:solidFill>
              </a:rPr>
              <a:t>+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3200" b="1" kern="1200" baseline="300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IVD</a:t>
            </a:r>
            <a:endParaRPr lang="cs-CZ" sz="2400" b="1" kern="1200" baseline="300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06337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3255604" y="2821433"/>
            <a:ext cx="4367396" cy="911231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>
          <a:xfrm>
            <a:off x="3289357" y="3692250"/>
            <a:ext cx="4333643" cy="1350000"/>
          </a:xfrm>
        </p:spPr>
        <p:txBody>
          <a:bodyPr>
            <a:noAutofit/>
          </a:bodyPr>
          <a:lstStyle/>
          <a:p>
            <a:r>
              <a:rPr lang="cs-CZ" sz="1050" cap="all" dirty="0">
                <a:solidFill>
                  <a:schemeClr val="bg1"/>
                </a:solidFill>
              </a:rPr>
              <a:t>Státní ústav pro kontrolu léčiv</a:t>
            </a:r>
          </a:p>
          <a:p>
            <a:r>
              <a:rPr lang="cs-CZ" sz="1050" dirty="0" err="1">
                <a:solidFill>
                  <a:schemeClr val="bg1"/>
                </a:solidFill>
              </a:rPr>
              <a:t>Šrobárova</a:t>
            </a:r>
            <a:r>
              <a:rPr lang="cs-CZ" sz="1050" dirty="0">
                <a:solidFill>
                  <a:schemeClr val="bg1"/>
                </a:solidFill>
              </a:rPr>
              <a:t> 48, 100 41 Praha 10</a:t>
            </a:r>
          </a:p>
          <a:p>
            <a:r>
              <a:rPr lang="cs-CZ" sz="1050" dirty="0">
                <a:solidFill>
                  <a:schemeClr val="bg1"/>
                </a:solidFill>
              </a:rPr>
              <a:t>tel.: +420 272 185 111</a:t>
            </a:r>
          </a:p>
          <a:p>
            <a:r>
              <a:rPr lang="cs-CZ" sz="1050" dirty="0">
                <a:solidFill>
                  <a:schemeClr val="bg1"/>
                </a:solidFill>
              </a:rPr>
              <a:t>fax: +420 271 732 377</a:t>
            </a:r>
          </a:p>
          <a:p>
            <a:r>
              <a:rPr lang="cs-CZ" sz="1050" dirty="0">
                <a:solidFill>
                  <a:schemeClr val="bg1"/>
                </a:solidFill>
              </a:rPr>
              <a:t>e-mail: posta@</a:t>
            </a:r>
            <a:r>
              <a:rPr lang="cs-CZ" sz="1050" dirty="0" err="1">
                <a:solidFill>
                  <a:schemeClr val="bg1"/>
                </a:solidFill>
              </a:rPr>
              <a:t>sukl.cz</a:t>
            </a:r>
            <a:endParaRPr lang="cs-CZ" sz="1050" dirty="0">
              <a:solidFill>
                <a:schemeClr val="bg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33B12-47CA-4036-B17E-E8E98D39AB39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STÁTNÍ ÚSTAV PRO KONTROLU LÉČIV</a:t>
            </a:r>
          </a:p>
        </p:txBody>
      </p:sp>
      <p:pic>
        <p:nvPicPr>
          <p:cNvPr id="11" name="Obrázek 10" descr="SÚKL - logo 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3258" y="1943835"/>
            <a:ext cx="2697485" cy="72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6310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3C8EA-4E79-441C-AA08-B83E9CE5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72" y="1238755"/>
            <a:ext cx="8229600" cy="577420"/>
          </a:xfrm>
        </p:spPr>
        <p:txBody>
          <a:bodyPr>
            <a:normAutofit fontScale="90000"/>
          </a:bodyPr>
          <a:lstStyle/>
          <a:p>
            <a:r>
              <a:rPr lang="cs-CZ" dirty="0"/>
              <a:t>Zákon č. 40/1995 Sb. o regulaci reklamy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94A537-B3CA-47AC-8A17-D84D2482A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cs-CZ" sz="1800" dirty="0"/>
          </a:p>
          <a:p>
            <a:pPr marL="0" indent="0" algn="just">
              <a:buNone/>
            </a:pPr>
            <a:r>
              <a:rPr lang="cs-CZ" sz="1800" dirty="0"/>
              <a:t>Změnou zákona č. 40/1995 Sb., o regulaci reklamy s účinností </a:t>
            </a:r>
            <a:r>
              <a:rPr lang="cs-CZ" sz="1800" b="1" dirty="0"/>
              <a:t>od 26. 5. 2021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Ústav, dle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ustanovení § 7 písm. b) zákona o regulaci reklamy, orgánem příslušným k výkonu dozoru nad reklamou na zdravotnické prostředky a diagnostické zdravotnické prostředky in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vitro a sponzorování v této oblasti v ČR </a:t>
            </a:r>
            <a:r>
              <a:rPr lang="cs-CZ" sz="18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výjimkou 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reklamy šířené v rozhlasovém a televizním vysílání a v audiovizuálních mediálních službách na vyžádání a pro sponzorování v rozhlasovém a televizním vysílání a v audiovizuálních mediálních službách na vyžádání.</a:t>
            </a:r>
            <a:r>
              <a:rPr lang="cs-CZ" sz="1800" dirty="0"/>
              <a:t>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Dále je Ústav orgánem příslušným k výkonu dozoru nad dodržováním </a:t>
            </a:r>
            <a:r>
              <a:rPr lang="cs-CZ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čl. 7 nařízení Evropského parlamentu a Rady (EU) 2017/7451)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rozsahu, v jakém se týká reklamy na zdravotnické prostředky,“.</a:t>
            </a:r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D15EB1-6648-4062-AD7F-E7791239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956F-0C2C-42F3-97A4-A2568734E1E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BEE766-CD11-4330-BE57-A0F621FE6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EFB52D0-4277-44E2-8C24-82DAFF559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63283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3C8EA-4E79-441C-AA08-B83E9CE5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72" y="1238755"/>
            <a:ext cx="8229600" cy="577420"/>
          </a:xfrm>
        </p:spPr>
        <p:txBody>
          <a:bodyPr>
            <a:normAutofit fontScale="90000"/>
          </a:bodyPr>
          <a:lstStyle/>
          <a:p>
            <a:r>
              <a:rPr lang="cs-CZ"/>
              <a:t>20</a:t>
            </a:r>
            <a:r>
              <a:rPr lang="cs-CZ" dirty="0"/>
              <a:t>. března 2023 změna MDR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94A537-B3CA-47AC-8A17-D84D2482A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cs-CZ" sz="1800" dirty="0"/>
          </a:p>
          <a:p>
            <a:pPr marL="0" indent="0" algn="just">
              <a:buNone/>
            </a:pPr>
            <a:r>
              <a:rPr lang="cs-CZ" sz="1800" dirty="0"/>
              <a:t>NAŘÍZENÍ EVROPSKÉHO PARLAMENTU A RADY (EU) 2023/607</a:t>
            </a:r>
          </a:p>
          <a:p>
            <a:pPr marL="0" indent="0" algn="just">
              <a:buNone/>
            </a:pPr>
            <a:endParaRPr lang="cs-CZ" sz="1800" dirty="0"/>
          </a:p>
          <a:p>
            <a:pPr marL="0" indent="0" algn="just">
              <a:buNone/>
            </a:pPr>
            <a:r>
              <a:rPr lang="cs-CZ" sz="1800" dirty="0"/>
              <a:t>ze dne 15. března 2023,</a:t>
            </a:r>
          </a:p>
          <a:p>
            <a:pPr marL="0" indent="0" algn="just">
              <a:buNone/>
            </a:pPr>
            <a:endParaRPr lang="cs-CZ" sz="1800" dirty="0"/>
          </a:p>
          <a:p>
            <a:pPr marL="0" indent="0" algn="just">
              <a:buNone/>
            </a:pPr>
            <a:r>
              <a:rPr lang="cs-CZ" sz="1800" dirty="0"/>
              <a:t>kterým se mění nařízení (EU) 2017/745 a (EU) 2017/746, pokud jde o přechodná ustanovení pro některé zdravotnické prostředky a diagnostické zdravotnické prostředky in vitro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D15EB1-6648-4062-AD7F-E77912399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956F-0C2C-42F3-97A4-A2568734E1E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BEE766-CD11-4330-BE57-A0F621FE6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3EFB52D0-4277-44E2-8C24-82DAFF5592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70578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92170E1-0686-6D7A-E5F2-50BB0957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956F-0C2C-42F3-97A4-A2568734E1E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070C8C-533A-8D72-65B1-869B11613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/>
              <a:t>© 2020  STÁTNÍ ÚSTAV PRO KONTROLU LÉČIV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F57A9EA7-BF78-7E9B-9C74-DA22263FF8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ABFAEDF-49CE-B723-352E-829755E09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2" y="233645"/>
            <a:ext cx="9027495" cy="656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614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B810B0-9E91-4ABE-9E82-45392C04F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6893" y="2006553"/>
            <a:ext cx="6480000" cy="1440000"/>
          </a:xfrm>
        </p:spPr>
        <p:txBody>
          <a:bodyPr/>
          <a:lstStyle/>
          <a:p>
            <a:r>
              <a:rPr lang="cs-CZ" dirty="0"/>
              <a:t>Povinnosti poskytovatele – používání prostředku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ED6C4C-8CE2-446F-92F7-81FB550A2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5AEC-1318-4699-870F-72871C312C85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028951-7149-44F9-B257-FE173658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502D69F2-4BE8-4EB9-9551-A09E76F24B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2793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703E1-2817-4F6A-848F-5468B955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Zákon 375/2022 </a:t>
            </a:r>
            <a:r>
              <a:rPr lang="cs-CZ" dirty="0"/>
              <a:t>Sb. o zdravotnických prostředcích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C644CE-95F5-4957-B7E3-0A24CEB25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§ 38 Obecné ustanovení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§ 39 Povinnosti poskytovatele zdravotních služeb při používání prostředku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§ 40 Informace pro uživatele prostředku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§ 41 Instruktáž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§ 42 + § 43 Zvláštní použití prostředku</a:t>
            </a:r>
          </a:p>
          <a:p>
            <a:endParaRPr lang="cs-CZ" dirty="0"/>
          </a:p>
          <a:p>
            <a:r>
              <a:rPr lang="cs-CZ" dirty="0"/>
              <a:t>§ 50 Povinnosti poskytovatele zdravotních služeb v rámci </a:t>
            </a:r>
            <a:r>
              <a:rPr lang="cs-CZ" dirty="0" err="1"/>
              <a:t>vigilance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508D02-4D84-4056-B50E-6BB0A5E66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956F-0C2C-42F3-97A4-A2568734E1E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0014AA-514F-474B-963E-2EFAEF58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1FF7E64-A9F7-4AA7-A357-14E22646DD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098364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1954A7-8FA5-407E-8F8B-CB8AC2DB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§ 38 Obecné ustanovení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543F2B-C045-4EE0-AFE9-3292B9550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3815"/>
            <a:ext cx="8229600" cy="4590185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cs-CZ" sz="2900" b="1" dirty="0"/>
              <a:t>(1) Prostředek nelze použít, pokud se jedná o prostředek,</a:t>
            </a:r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r>
              <a:rPr lang="cs-CZ" sz="2500" b="1" dirty="0"/>
              <a:t>a) který je uvedený na trh v rozporu s nařízením o zdravotnických prostředcích v případě zdravotnických prostředků nebo s nařízením o diagnostických zdravotnických prostředcích in vitro v případě diagnostických zdravotnických prostředků in vitro, a osoba, která takový prostředek používá, o této skutečnosti věděla nebo měla a mohla vědět,</a:t>
            </a:r>
          </a:p>
          <a:p>
            <a:pPr marL="0" indent="0" algn="just">
              <a:buNone/>
            </a:pPr>
            <a:endParaRPr lang="cs-CZ" sz="2500" dirty="0"/>
          </a:p>
          <a:p>
            <a:pPr marL="0" indent="0" algn="just">
              <a:buNone/>
            </a:pPr>
            <a:r>
              <a:rPr lang="cs-CZ" sz="2500" dirty="0"/>
              <a:t>b) u něhož existuje důvodné podezření, že bezpečnost a zdraví pacientů nebo třetích osob jsou ohroženy, a to i v případě, že prostředek je řádně instalován, popřípadě zaveden do lidského těla, udržován a používán v souladu s určeným účelem6),</a:t>
            </a:r>
          </a:p>
          <a:p>
            <a:pPr marL="0" indent="0" algn="just">
              <a:buNone/>
            </a:pPr>
            <a:endParaRPr lang="cs-CZ" sz="2500" dirty="0"/>
          </a:p>
          <a:p>
            <a:pPr marL="0" indent="0" algn="just">
              <a:buNone/>
            </a:pPr>
            <a:r>
              <a:rPr lang="cs-CZ" sz="2500" dirty="0"/>
              <a:t>c) kterému uplynula lhůta pro bezpečné použití nebo implantaci15),</a:t>
            </a:r>
          </a:p>
          <a:p>
            <a:pPr marL="0" indent="0" algn="just">
              <a:buNone/>
            </a:pPr>
            <a:endParaRPr lang="cs-CZ" sz="2500" dirty="0"/>
          </a:p>
          <a:p>
            <a:pPr marL="0" indent="0" algn="just">
              <a:buNone/>
            </a:pPr>
            <a:r>
              <a:rPr lang="cs-CZ" sz="2500" dirty="0"/>
              <a:t>d) který má z hlediska své výroby nedostatky, které mohou vést k ohrožení zdraví pacientů nebo třetích osob, nebo</a:t>
            </a:r>
          </a:p>
          <a:p>
            <a:pPr marL="0" indent="0" algn="just">
              <a:buNone/>
            </a:pPr>
            <a:endParaRPr lang="cs-CZ" sz="2500" dirty="0"/>
          </a:p>
          <a:p>
            <a:pPr marL="0" indent="0" algn="just">
              <a:buNone/>
            </a:pPr>
            <a:r>
              <a:rPr lang="cs-CZ" sz="2500" dirty="0"/>
              <a:t>e) u něhož může být ohrožena bezpečnost nebo ovlivněna jeho účinnost nebo funkční způsobilost v důsledku zjevně porušené celistvosti originálního balení.</a:t>
            </a:r>
          </a:p>
          <a:p>
            <a:pPr marL="0" indent="0" algn="just">
              <a:buNone/>
            </a:pPr>
            <a:endParaRPr lang="cs-CZ" sz="2400" dirty="0"/>
          </a:p>
          <a:p>
            <a:pPr marL="0" indent="0" algn="just">
              <a:buNone/>
            </a:pPr>
            <a:r>
              <a:rPr lang="cs-CZ" sz="2900" dirty="0"/>
              <a:t>(2) Při poskytování zdravotních služeb může být použit pouze zdravotnický prostředek, který splňuje požadavky nařízení o zdravotnických prostředcích, a diagnostický zdravotnický prostředek in vitro, který splňuje požadavky nařízení o diagnostických zdravotnických prostředcích in vitro.</a:t>
            </a:r>
          </a:p>
          <a:p>
            <a:pPr marL="0" indent="0" algn="just">
              <a:buNone/>
            </a:pPr>
            <a:endParaRPr lang="cs-CZ" sz="2900" dirty="0"/>
          </a:p>
          <a:p>
            <a:pPr marL="0" indent="0" algn="just">
              <a:buNone/>
            </a:pPr>
            <a:r>
              <a:rPr lang="cs-CZ" sz="2900" dirty="0"/>
              <a:t>(3) V případě, že poskytovatel zdravotních služeb vyrábí a používá zdravotnický prostředek v rámci zdravotních služeb jím poskytovaných v souladu s čl. 5 odst. 5 nařízení o zdravotnických prostředcích nebo vyrábí a používá diagnostický zdravotnický prostředek in vitro v souladu s čl. 5 odst. 5 nařízení o diagnostických zdravotnických prostředcích in vitro, je povinen na vyžádání Ústavu sdělit informace o tomto prostředku.</a:t>
            </a:r>
            <a:endParaRPr lang="cs-CZ" sz="25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930366-492D-44EE-8E36-E8D0F5E3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956F-0C2C-42F3-97A4-A2568734E1E3}" type="datetime1">
              <a:rPr lang="cs-CZ" smtClean="0"/>
              <a:t>12.09.2023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154C219-60D3-4DE7-AA29-106B95D6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© 2023  STÁTNÍ ÚSTAV PRO KONTROLU LÉČIV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A49F5D4-7D04-4A83-963F-03CB16F26E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40275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otiv sady Office">
  <a:themeElements>
    <a:clrScheme name="Státní ústav pro kontrolu léčiv">
      <a:dk1>
        <a:srgbClr val="2D3291"/>
      </a:dk1>
      <a:lt1>
        <a:sysClr val="window" lastClr="FFFFFF"/>
      </a:lt1>
      <a:dk2>
        <a:srgbClr val="F06423"/>
      </a:dk2>
      <a:lt2>
        <a:srgbClr val="CCCCCC"/>
      </a:lt2>
      <a:accent1>
        <a:srgbClr val="335A9A"/>
      </a:accent1>
      <a:accent2>
        <a:srgbClr val="6683B3"/>
      </a:accent2>
      <a:accent3>
        <a:srgbClr val="99ACCD"/>
      </a:accent3>
      <a:accent4>
        <a:srgbClr val="F4A533"/>
      </a:accent4>
      <a:accent5>
        <a:srgbClr val="F7BB66"/>
      </a:accent5>
      <a:accent6>
        <a:srgbClr val="F9D299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800" b="1" kern="1200" baseline="30000" dirty="0" smtClean="0">
            <a:solidFill>
              <a:schemeClr val="tx1"/>
            </a:solidFill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Motiv sady Office">
  <a:themeElements>
    <a:clrScheme name="Státní ústav pro kontrolu léčiv">
      <a:dk1>
        <a:srgbClr val="2D3291"/>
      </a:dk1>
      <a:lt1>
        <a:sysClr val="window" lastClr="FFFFFF"/>
      </a:lt1>
      <a:dk2>
        <a:srgbClr val="F06423"/>
      </a:dk2>
      <a:lt2>
        <a:srgbClr val="CCCCCC"/>
      </a:lt2>
      <a:accent1>
        <a:srgbClr val="335A9A"/>
      </a:accent1>
      <a:accent2>
        <a:srgbClr val="6683B3"/>
      </a:accent2>
      <a:accent3>
        <a:srgbClr val="99ACCD"/>
      </a:accent3>
      <a:accent4>
        <a:srgbClr val="F4A533"/>
      </a:accent4>
      <a:accent5>
        <a:srgbClr val="F7BB66"/>
      </a:accent5>
      <a:accent6>
        <a:srgbClr val="F9D299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 anchor="ctr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800" b="1" kern="1200" baseline="30000" dirty="0" smtClean="0">
            <a:solidFill>
              <a:schemeClr val="tx1"/>
            </a:solidFill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633a12-e90d-4ca1-9f47-2d17407bea11" xsi:nil="true"/>
    <lcf76f155ced4ddcb4097134ff3c332f xmlns="c474cee1-b8df-49ea-ab09-ca7c786c2bf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1050D083473144F9A861A001D925D24" ma:contentTypeVersion="12" ma:contentTypeDescription="Vytvoří nový dokument" ma:contentTypeScope="" ma:versionID="7ac570c1ffccb5d040b2ae0b7374cf9d">
  <xsd:schema xmlns:xsd="http://www.w3.org/2001/XMLSchema" xmlns:xs="http://www.w3.org/2001/XMLSchema" xmlns:p="http://schemas.microsoft.com/office/2006/metadata/properties" xmlns:ns2="c474cee1-b8df-49ea-ab09-ca7c786c2bfd" xmlns:ns3="32633a12-e90d-4ca1-9f47-2d17407bea11" targetNamespace="http://schemas.microsoft.com/office/2006/metadata/properties" ma:root="true" ma:fieldsID="11c20b80cd66f46618db1400aa490f2d" ns2:_="" ns3:_="">
    <xsd:import namespace="c474cee1-b8df-49ea-ab09-ca7c786c2bfd"/>
    <xsd:import namespace="32633a12-e90d-4ca1-9f47-2d17407bea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4cee1-b8df-49ea-ab09-ca7c786c2b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Značky obrázků" ma:readOnly="false" ma:fieldId="{5cf76f15-5ced-4ddc-b409-7134ff3c332f}" ma:taxonomyMulti="true" ma:sspId="e71aaf91-3a5c-4efb-b5c9-b306a122f8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33a12-e90d-4ca1-9f47-2d17407bea1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9d235ba-e592-4fca-bee5-e862b86e9578}" ma:internalName="TaxCatchAll" ma:showField="CatchAllData" ma:web="32633a12-e90d-4ca1-9f47-2d17407bea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2A8F8B-59F7-4304-83ED-50BE70E0B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7C824B-B3F4-4D6F-A03B-28CB2E3A1D7D}">
  <ds:schemaRefs>
    <ds:schemaRef ds:uri="http://schemas.microsoft.com/office/2006/documentManagement/types"/>
    <ds:schemaRef ds:uri="http://schemas.openxmlformats.org/package/2006/metadata/core-properties"/>
    <ds:schemaRef ds:uri="b42d2a1a-b2ed-49e9-8cdd-125c45a50f7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165F20E-D6F7-4CD9-940C-287D72141CC8}"/>
</file>

<file path=docProps/app.xml><?xml version="1.0" encoding="utf-8"?>
<Properties xmlns="http://schemas.openxmlformats.org/officeDocument/2006/extended-properties" xmlns:vt="http://schemas.openxmlformats.org/officeDocument/2006/docPropsVTypes">
  <TotalTime>5122</TotalTime>
  <Words>3436</Words>
  <Application>Microsoft Office PowerPoint</Application>
  <PresentationFormat>Předvádění na obrazovce (4:3)</PresentationFormat>
  <Paragraphs>298</Paragraphs>
  <Slides>30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Calibri</vt:lpstr>
      <vt:lpstr>Motiv sady Office</vt:lpstr>
      <vt:lpstr>1_Motiv sady Office</vt:lpstr>
      <vt:lpstr>Prezentace aplikace PowerPoint</vt:lpstr>
      <vt:lpstr>Povinnosti poskytovatelů</vt:lpstr>
      <vt:lpstr>Legislativa</vt:lpstr>
      <vt:lpstr>Zákon č. 40/1995 Sb. o regulaci reklamy </vt:lpstr>
      <vt:lpstr>20. března 2023 změna MDR </vt:lpstr>
      <vt:lpstr>Prezentace aplikace PowerPoint</vt:lpstr>
      <vt:lpstr>Povinnosti poskytovatele – používání prostředku</vt:lpstr>
      <vt:lpstr>Zákon 375/2022 Sb. o zdravotnických prostředcích</vt:lpstr>
      <vt:lpstr>§ 38 Obecné ustanovení</vt:lpstr>
      <vt:lpstr>Prezentace aplikace PowerPoint</vt:lpstr>
      <vt:lpstr>Prezentace aplikace PowerPoint</vt:lpstr>
      <vt:lpstr>§ 39 Povinnosti poskytovatele zdravotních služeb při používání prostředku </vt:lpstr>
      <vt:lpstr>Prezentace aplikace PowerPoint</vt:lpstr>
      <vt:lpstr>§ 7 vyhlášky 377/2022 Sb. </vt:lpstr>
      <vt:lpstr>§ 40 Informace pro uživatele prostředku</vt:lpstr>
      <vt:lpstr>§ 41 Instruktáž</vt:lpstr>
      <vt:lpstr>Prezentace aplikace PowerPoint</vt:lpstr>
      <vt:lpstr>Problém 9/12</vt:lpstr>
      <vt:lpstr>Servis a BTK zdravotnických prostředků</vt:lpstr>
      <vt:lpstr>§ 44 Obecná ustanovení</vt:lpstr>
      <vt:lpstr>§ 45 Bezpečnostně technická kontrola prostředku</vt:lpstr>
      <vt:lpstr>Prezentace aplikace PowerPoint</vt:lpstr>
      <vt:lpstr>Prezentace aplikace PowerPoint</vt:lpstr>
      <vt:lpstr>§ 45 Bezpečnostně technická kontrola prostředku</vt:lpstr>
      <vt:lpstr>§ 46 Oprava prostředku</vt:lpstr>
      <vt:lpstr>§ 46 Oprava prostředku</vt:lpstr>
      <vt:lpstr>§ 50 Povinnosti poskytovatele zdravotních služeb v rámci vigilance</vt:lpstr>
      <vt:lpstr>Problém 8/12</vt:lpstr>
      <vt:lpstr>Kontakty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Zbyněk Polák</dc:creator>
  <cp:lastModifiedBy>Wágnerová Anna</cp:lastModifiedBy>
  <cp:revision>207</cp:revision>
  <cp:lastPrinted>2021-09-21T07:45:27Z</cp:lastPrinted>
  <dcterms:created xsi:type="dcterms:W3CDTF">2012-11-07T12:54:42Z</dcterms:created>
  <dcterms:modified xsi:type="dcterms:W3CDTF">2023-09-12T15:11:46Z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0x0101005BCB04E2ED726C4C8BD849DE9196E73E</vt:lpwstr>
  </property>
</Properties>
</file>